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0" r:id="rId3"/>
    <p:sldId id="257" r:id="rId4"/>
    <p:sldId id="268" r:id="rId5"/>
    <p:sldId id="267" r:id="rId6"/>
    <p:sldId id="275" r:id="rId7"/>
    <p:sldId id="276" r:id="rId8"/>
    <p:sldId id="277" r:id="rId9"/>
    <p:sldId id="278" r:id="rId10"/>
    <p:sldId id="279" r:id="rId11"/>
    <p:sldId id="259" r:id="rId12"/>
    <p:sldId id="280" r:id="rId13"/>
    <p:sldId id="265" r:id="rId14"/>
    <p:sldId id="284" r:id="rId15"/>
    <p:sldId id="283" r:id="rId16"/>
    <p:sldId id="281" r:id="rId17"/>
    <p:sldId id="282" r:id="rId18"/>
    <p:sldId id="271" r:id="rId19"/>
    <p:sldId id="258" r:id="rId20"/>
    <p:sldId id="285" r:id="rId21"/>
    <p:sldId id="27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5" autoAdjust="0"/>
  </p:normalViewPr>
  <p:slideViewPr>
    <p:cSldViewPr>
      <p:cViewPr varScale="1">
        <p:scale>
          <a:sx n="86" d="100"/>
          <a:sy n="86" d="100"/>
        </p:scale>
        <p:origin x="-118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82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A8710-9CFB-4B6E-8A35-31E25720142F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5C294-6DC0-4EC8-BA6A-19FF76842D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578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06713-ECED-4D19-A004-95DA2E4DBEAC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11F3-E5A1-4495-AAA2-964D089289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156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Sugestie prowadzącego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942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236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225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0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Jeśli dodam tu notatkę, to mogę ją wydrukować tylko dla siebie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179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1. Na zdjęciu w lewym górnym</a:t>
            </a:r>
            <a:r>
              <a:rPr lang="pl-PL" baseline="0" dirty="0" smtClean="0"/>
              <a:t> rogu slajdu znajduje się okno podzielone na cztery prostokątne części w których uczestnicy zajęć wpisali swoje pomysły na zadane zadanie. Niektóre z kwadratów zawierają również żółte kwadraty z odpowiedziami, jest to jedna z form wpisywania tekstu. 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2. Na zdjęciu w prawym dolnym rogu znajdują się kolorowe karteczki z imionami uczestników szkolenia i do każdej z nich u góry dołożone jest zdjęcie odpowiadające pytaniu jakie znajduje się na górze - Z jakim nastrojem zaczynasz ten dzień?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95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95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631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43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080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3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Wpisane</a:t>
            </a:r>
            <a:r>
              <a:rPr lang="pl-PL" baseline="0" dirty="0" smtClean="0"/>
              <a:t> notatki, które pomagają mi pamiętać co chcę powiedzieć.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67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67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09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11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8861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498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C11F3-E5A1-4495-AAA2-964D089289D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2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71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62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21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23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9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4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82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27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84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43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973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FA1AB-D780-4317-BA39-DC1E06308A40}" type="datetimeFigureOut">
              <a:rPr lang="pl-PL" smtClean="0"/>
              <a:t>15.01.2023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CE84-BE01-4208-8A29-741090662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0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ss.sensus.dk/sb4/sb4amrsp/rba06-15-01-2023-200503.mp3" TargetMode="External"/><Relationship Id="rId2" Type="http://schemas.openxmlformats.org/officeDocument/2006/relationships/hyperlink" Target="https://www.robobraille.org/p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boardthat.com/p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search/advanced/" TargetMode="External"/><Relationship Id="rId13" Type="http://schemas.openxmlformats.org/officeDocument/2006/relationships/hyperlink" Target="https://www.stockphotosforfree.com/" TargetMode="External"/><Relationship Id="rId18" Type="http://schemas.openxmlformats.org/officeDocument/2006/relationships/hyperlink" Target="https://burst.shopify.com/" TargetMode="External"/><Relationship Id="rId3" Type="http://schemas.openxmlformats.org/officeDocument/2006/relationships/hyperlink" Target="http://www.photogen.com/" TargetMode="External"/><Relationship Id="rId7" Type="http://schemas.openxmlformats.org/officeDocument/2006/relationships/hyperlink" Target="https://morguefile.com/" TargetMode="External"/><Relationship Id="rId12" Type="http://schemas.openxmlformats.org/officeDocument/2006/relationships/hyperlink" Target="https://gratisography.com/" TargetMode="External"/><Relationship Id="rId17" Type="http://schemas.openxmlformats.org/officeDocument/2006/relationships/hyperlink" Target="https://www.chamberofcommerce.org/findaphoto/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isorepublic.com/" TargetMode="External"/><Relationship Id="rId20" Type="http://schemas.openxmlformats.org/officeDocument/2006/relationships/hyperlink" Target="https://depositphotos.com/?ref=10032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rangestock.com/" TargetMode="External"/><Relationship Id="rId11" Type="http://schemas.openxmlformats.org/officeDocument/2006/relationships/hyperlink" Target="https://pixabay.com/" TargetMode="External"/><Relationship Id="rId5" Type="http://schemas.openxmlformats.org/officeDocument/2006/relationships/hyperlink" Target="https://unsplash.com/search/photos/portal" TargetMode="External"/><Relationship Id="rId15" Type="http://schemas.openxmlformats.org/officeDocument/2006/relationships/hyperlink" Target="https://kaboompics.com/" TargetMode="External"/><Relationship Id="rId10" Type="http://schemas.openxmlformats.org/officeDocument/2006/relationships/hyperlink" Target="https://www.pexels.com/" TargetMode="External"/><Relationship Id="rId19" Type="http://schemas.openxmlformats.org/officeDocument/2006/relationships/hyperlink" Target="https://plixs.com/" TargetMode="External"/><Relationship Id="rId4" Type="http://schemas.openxmlformats.org/officeDocument/2006/relationships/hyperlink" Target="http://www.freedigitalphotos.net/" TargetMode="External"/><Relationship Id="rId9" Type="http://schemas.openxmlformats.org/officeDocument/2006/relationships/hyperlink" Target="https://stocksnap.io/" TargetMode="External"/><Relationship Id="rId14" Type="http://schemas.openxmlformats.org/officeDocument/2006/relationships/hyperlink" Target="https://visualhun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Informatyczne narzędzia dydaktyczne wykorzystywane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sposób dostępny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/>
          </a:bodyPr>
          <a:lstStyle/>
          <a:p>
            <a:r>
              <a:rPr lang="pl-PL" dirty="0" smtClean="0"/>
              <a:t>Małgorzata Machniewicz</a:t>
            </a:r>
          </a:p>
          <a:p>
            <a:r>
              <a:rPr lang="pl-PL" sz="2400" i="1" dirty="0"/>
              <a:t>m</a:t>
            </a:r>
            <a:r>
              <a:rPr lang="pl-PL" sz="2400" i="1" dirty="0" smtClean="0"/>
              <a:t>algorzata.machniewicz@gmail.com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70304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l-PL" altLang="pl-PL" smtClean="0"/>
              <a:t>Wskazówki do pracy z POWER POINTEM</a:t>
            </a: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457472" y="1219553"/>
            <a:ext cx="8229057" cy="49372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 smtClean="0"/>
              <a:t>   MAX </a:t>
            </a:r>
            <a:r>
              <a:rPr lang="pl-PL" altLang="pl-PL" b="1" dirty="0" smtClean="0"/>
              <a:t>5</a:t>
            </a:r>
            <a:r>
              <a:rPr lang="pl-PL" altLang="pl-PL" dirty="0" smtClean="0"/>
              <a:t> slajdów na </a:t>
            </a:r>
            <a:r>
              <a:rPr lang="pl-PL" altLang="pl-PL" b="1" dirty="0" smtClean="0"/>
              <a:t>15 minut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 smtClean="0"/>
              <a:t>   Tyle tekstu co na </a:t>
            </a:r>
            <a:r>
              <a:rPr lang="pl-PL" altLang="pl-PL" b="1" dirty="0" smtClean="0"/>
              <a:t>T – </a:t>
            </a:r>
            <a:r>
              <a:rPr lang="pl-PL" altLang="pl-PL" b="1" dirty="0" err="1" smtClean="0"/>
              <a:t>shircie</a:t>
            </a:r>
            <a:endParaRPr lang="pl-PL" altLang="pl-PL" b="1" dirty="0" smtClean="0"/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 smtClean="0"/>
              <a:t>   Wykresy – </a:t>
            </a:r>
            <a:r>
              <a:rPr lang="pl-PL" altLang="pl-PL" b="1" dirty="0" smtClean="0"/>
              <a:t>grafika</a:t>
            </a:r>
            <a:r>
              <a:rPr lang="pl-PL" altLang="pl-PL" dirty="0" smtClean="0"/>
              <a:t> i minimum tekstu</a:t>
            </a:r>
          </a:p>
          <a:p>
            <a:pPr>
              <a:lnSpc>
                <a:spcPct val="200000"/>
              </a:lnSpc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pl-PL" altLang="pl-PL" dirty="0" smtClean="0"/>
              <a:t>   </a:t>
            </a:r>
            <a:r>
              <a:rPr lang="pl-PL" altLang="pl-PL" b="1" dirty="0" smtClean="0"/>
              <a:t>Zdjęcia</a:t>
            </a:r>
            <a:r>
              <a:rPr lang="pl-PL" altLang="pl-PL" dirty="0" smtClean="0"/>
              <a:t> i hasła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pl-PL" altLang="pl-PL" dirty="0" smtClean="0"/>
          </a:p>
          <a:p>
            <a:pPr marL="0" indent="0" algn="ctr">
              <a:spcBef>
                <a:spcPts val="600"/>
              </a:spcBef>
              <a:buNone/>
              <a:defRPr/>
            </a:pPr>
            <a:r>
              <a:rPr lang="pl-PL" altLang="pl-PL" b="1" dirty="0"/>
              <a:t>NIE CZYTAJ, MÓW DO LUDZI </a:t>
            </a:r>
          </a:p>
        </p:txBody>
      </p:sp>
      <p:sp>
        <p:nvSpPr>
          <p:cNvPr id="3379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-18"/>
              </a:defRPr>
            </a:lvl1pPr>
            <a:lvl2pPr marL="651196" indent="-250460" eaLnBrk="0" hangingPunct="0">
              <a:spcBef>
                <a:spcPts val="504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-18"/>
              </a:defRPr>
            </a:lvl2pPr>
            <a:lvl3pPr marL="1001840" indent="-200368" eaLnBrk="0" hangingPunct="0">
              <a:spcBef>
                <a:spcPts val="504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-18"/>
              </a:defRPr>
            </a:lvl3pPr>
            <a:lvl4pPr marL="1402575" indent="-200368" eaLnBrk="0" hangingPunct="0">
              <a:spcBef>
                <a:spcPts val="394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03311" indent="-200368" eaLnBrk="0" hangingPunct="0">
              <a:spcBef>
                <a:spcPts val="296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204047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604783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005519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406254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8D1E61-E66B-4398-8366-193C886F20D2}" type="slidenum">
              <a:rPr lang="en-US" altLang="pl-PL" sz="140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pl-PL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5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Power Point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2000" dirty="0" smtClean="0"/>
              <a:t>Najpopularniejszy program do przygotowywania prezentacji. 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/>
              <a:t>Max 5 slajdów na 15 </a:t>
            </a:r>
            <a:r>
              <a:rPr lang="pl-PL" sz="2000" dirty="0" smtClean="0"/>
              <a:t>minut</a:t>
            </a:r>
          </a:p>
          <a:p>
            <a:r>
              <a:rPr lang="pl-PL" sz="2000" dirty="0" smtClean="0"/>
              <a:t>Grafika, mało tekstu </a:t>
            </a:r>
          </a:p>
          <a:p>
            <a:r>
              <a:rPr lang="pl-PL" sz="2000" dirty="0" smtClean="0"/>
              <a:t>Bez wodotrysków, różnorodnych animacji – ilustracja tego co opowiadamy</a:t>
            </a: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Ściąganie filmów </a:t>
            </a:r>
            <a:endParaRPr lang="pl-PL" sz="2000" dirty="0"/>
          </a:p>
          <a:p>
            <a:pPr lvl="1"/>
            <a:r>
              <a:rPr lang="pl-PL" sz="2000" dirty="0"/>
              <a:t>YouTube </a:t>
            </a:r>
            <a:r>
              <a:rPr lang="pl-PL" sz="2000" dirty="0" err="1"/>
              <a:t>Downloader</a:t>
            </a:r>
            <a:r>
              <a:rPr lang="pl-PL" sz="2000" dirty="0"/>
              <a:t> </a:t>
            </a:r>
            <a:r>
              <a:rPr lang="pl-PL" sz="2000" dirty="0" err="1"/>
              <a:t>HD</a:t>
            </a:r>
            <a:r>
              <a:rPr lang="pl-PL" sz="2000" dirty="0"/>
              <a:t> (dobre programy)</a:t>
            </a:r>
          </a:p>
          <a:p>
            <a:pPr lvl="1"/>
            <a:r>
              <a:rPr lang="pl-PL" sz="2000" dirty="0"/>
              <a:t>Ted.com – prawy górny róg </a:t>
            </a:r>
            <a:r>
              <a:rPr lang="pl-PL" sz="2000" dirty="0" err="1"/>
              <a:t>Share</a:t>
            </a:r>
            <a:r>
              <a:rPr lang="pl-PL" sz="2000" dirty="0"/>
              <a:t> – </a:t>
            </a:r>
            <a:r>
              <a:rPr lang="pl-PL" sz="2000" dirty="0" err="1"/>
              <a:t>Download</a:t>
            </a:r>
            <a:r>
              <a:rPr lang="pl-PL" sz="2000" dirty="0"/>
              <a:t> – </a:t>
            </a:r>
            <a:r>
              <a:rPr lang="pl-PL" sz="2000" dirty="0" err="1"/>
              <a:t>Subtitles</a:t>
            </a:r>
            <a:r>
              <a:rPr lang="pl-PL" sz="2000" dirty="0"/>
              <a:t> on (</a:t>
            </a:r>
            <a:r>
              <a:rPr lang="pl-PL" sz="2000" dirty="0" err="1"/>
              <a:t>pl</a:t>
            </a:r>
            <a:r>
              <a:rPr lang="pl-PL" sz="2000" dirty="0" smtClean="0"/>
              <a:t>)</a:t>
            </a:r>
          </a:p>
          <a:p>
            <a:pPr marL="457200" lvl="1" indent="0">
              <a:buNone/>
            </a:pPr>
            <a:endParaRPr lang="pl-PL" sz="2000" dirty="0"/>
          </a:p>
          <a:p>
            <a:r>
              <a:rPr lang="pl-PL" sz="2000" dirty="0" smtClean="0"/>
              <a:t>W ramach dbałości o </a:t>
            </a:r>
            <a:r>
              <a:rPr lang="pl-PL" sz="2000" u="sng" dirty="0" smtClean="0"/>
              <a:t>studentów ze specjalnymi potrzebami</a:t>
            </a:r>
            <a:r>
              <a:rPr lang="pl-PL" sz="2000" dirty="0"/>
              <a:t>	</a:t>
            </a:r>
            <a:endParaRPr lang="pl-PL" sz="2000" dirty="0" smtClean="0"/>
          </a:p>
          <a:p>
            <a:pPr lvl="1"/>
            <a:r>
              <a:rPr lang="pl-PL" sz="1600" dirty="0" smtClean="0"/>
              <a:t>Zadbaj o duży kontrast między tekstem a tłem</a:t>
            </a:r>
          </a:p>
          <a:p>
            <a:pPr lvl="1"/>
            <a:r>
              <a:rPr lang="pl-PL" sz="1600" dirty="0" smtClean="0"/>
              <a:t>Używaj dużych czcionek i wyraźnych zdjęć</a:t>
            </a:r>
          </a:p>
          <a:p>
            <a:pPr lvl="1"/>
            <a:r>
              <a:rPr lang="pl-PL" sz="1600" dirty="0" smtClean="0"/>
              <a:t>Wstawiaj filmy zawsze z tekstem albo w miarę możliwości </a:t>
            </a:r>
            <a:r>
              <a:rPr lang="pl-PL" sz="1600" dirty="0" err="1" smtClean="0"/>
              <a:t>audiodeskrypcją</a:t>
            </a:r>
            <a:endParaRPr lang="pl-PL" sz="1600" dirty="0" smtClean="0"/>
          </a:p>
          <a:p>
            <a:pPr lvl="1"/>
            <a:r>
              <a:rPr lang="pl-PL" sz="1600" dirty="0" smtClean="0"/>
              <a:t>Używaj czcionek </a:t>
            </a:r>
            <a:r>
              <a:rPr lang="pl-PL" sz="1600" dirty="0" err="1" smtClean="0"/>
              <a:t>bezszeryfowych</a:t>
            </a:r>
            <a:r>
              <a:rPr lang="pl-PL" sz="1600" dirty="0" smtClean="0"/>
              <a:t> </a:t>
            </a:r>
            <a:r>
              <a:rPr lang="pl-PL" sz="1600" dirty="0"/>
              <a:t>Arial, Tahoma, Verdana</a:t>
            </a:r>
            <a:r>
              <a:rPr lang="pl-PL" sz="1600" dirty="0" smtClean="0"/>
              <a:t> i justowanych do lewej strony	</a:t>
            </a:r>
          </a:p>
        </p:txBody>
      </p:sp>
      <p:pic>
        <p:nvPicPr>
          <p:cNvPr id="3074" name="Picture 2" descr="Znalezione obrazy dla zapytania powerpoint ik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52" y="26064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wiński Mleko vs piw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476672"/>
            <a:ext cx="7638881" cy="562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Ciekawe funkcje PP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Wstawianie filmów, które same startują po kliknięciu :</a:t>
            </a:r>
          </a:p>
          <a:p>
            <a:pPr lvl="1"/>
            <a:r>
              <a:rPr lang="pl-PL" sz="2000" dirty="0" smtClean="0"/>
              <a:t>Wstaw – Wideo – Odtwarzanie – Początek (Automatycznie)</a:t>
            </a:r>
          </a:p>
          <a:p>
            <a:pPr marL="457200" lvl="1" indent="0">
              <a:buNone/>
            </a:pPr>
            <a:endParaRPr lang="pl-PL" sz="2000" dirty="0" smtClean="0"/>
          </a:p>
          <a:p>
            <a:r>
              <a:rPr lang="pl-PL" sz="2400" dirty="0" smtClean="0"/>
              <a:t>Opcja zaznaczania i rysowania w trakcie prezentacji:</a:t>
            </a:r>
          </a:p>
          <a:p>
            <a:pPr lvl="1"/>
            <a:r>
              <a:rPr lang="pl-PL" sz="2000" dirty="0" smtClean="0"/>
              <a:t>W trybie prezentacji – Prawy przycisk myszy – Opcje wskaźnika </a:t>
            </a:r>
          </a:p>
          <a:p>
            <a:endParaRPr lang="pl-PL" sz="2400" dirty="0" smtClean="0"/>
          </a:p>
          <a:p>
            <a:r>
              <a:rPr lang="pl-PL" sz="2400" dirty="0"/>
              <a:t>Notatki dla </a:t>
            </a:r>
            <a:r>
              <a:rPr lang="pl-PL" sz="2400" dirty="0" smtClean="0"/>
              <a:t>prowadzącego</a:t>
            </a:r>
          </a:p>
          <a:p>
            <a:pPr lvl="1"/>
            <a:r>
              <a:rPr lang="pl-PL" sz="2000" dirty="0" smtClean="0"/>
              <a:t>Poniżej slajdu „Kliknij, aby dodać notatki – Plik – Drukuj – Strony notatek</a:t>
            </a:r>
          </a:p>
          <a:p>
            <a:pPr lvl="1"/>
            <a:r>
              <a:rPr lang="pl-PL" sz="2000" dirty="0" smtClean="0"/>
              <a:t>W notatkach można wpisać opisy zdjęć i grafik </a:t>
            </a:r>
            <a:r>
              <a:rPr lang="pl-PL" sz="2000" u="sng" dirty="0" smtClean="0"/>
              <a:t>dla osób niewidomych</a:t>
            </a:r>
          </a:p>
          <a:p>
            <a:pPr lvl="1"/>
            <a:endParaRPr lang="pl-PL" sz="2000" dirty="0" smtClean="0"/>
          </a:p>
          <a:p>
            <a:r>
              <a:rPr lang="pl-PL" sz="2400" dirty="0" smtClean="0"/>
              <a:t>Przesyłaj zawsze w </a:t>
            </a:r>
            <a:r>
              <a:rPr lang="pl-PL" sz="2400" dirty="0" err="1" smtClean="0"/>
              <a:t>PDFie</a:t>
            </a:r>
            <a:r>
              <a:rPr lang="pl-PL" sz="2400" dirty="0" smtClean="0"/>
              <a:t> !! Osoba zobaczy tylko slajdy i nie będzie mogła ich edytować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dirty="0" smtClean="0"/>
              <a:t>Plik - Zapisz jako plik PDF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280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Przygotowanie materiałów dla osób z problemami ze wzrokiem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Warto zadbać o to, aby tekst był dostępny dla osób, które nie mogą go przeczytać.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Dzięki </a:t>
            </a:r>
            <a:r>
              <a:rPr lang="pl-PL" dirty="0"/>
              <a:t>stronie </a:t>
            </a:r>
            <a:r>
              <a:rPr lang="pl-PL" dirty="0">
                <a:hlinkClick r:id="rId2"/>
              </a:rPr>
              <a:t>https://www.robobraille.org/pl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d</a:t>
            </a:r>
            <a:r>
              <a:rPr lang="pl-PL" dirty="0" smtClean="0"/>
              <a:t>owolny tekst można przetworzyć na plik </a:t>
            </a:r>
            <a:r>
              <a:rPr lang="pl-PL" dirty="0" err="1" smtClean="0"/>
              <a:t>MP3</a:t>
            </a:r>
            <a:r>
              <a:rPr lang="pl-PL" dirty="0" smtClean="0"/>
              <a:t> gdzie syntezator mowy czyta wskazany tekst.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Po załączeniu wybranego pliku podajemy adres mailowy i plik trafia na naszą skrzynkę w postaci linku do pliku audio, który można ściągnąć klikając prawym klawiszem i klikając opcję „Zapisz element audio jako…”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Przykład </a:t>
            </a:r>
            <a:r>
              <a:rPr lang="pl-PL" dirty="0"/>
              <a:t>pliku audio: </a:t>
            </a: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access.sensus.dk/sb4/sb4amrsp/rba06-15-01-2023-200503.mp3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1843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89"/>
            <a:ext cx="8229600" cy="1143000"/>
          </a:xfrm>
        </p:spPr>
        <p:txBody>
          <a:bodyPr/>
          <a:lstStyle/>
          <a:p>
            <a:r>
              <a:rPr lang="pl-PL" dirty="0" err="1" smtClean="0"/>
              <a:t>Jamboard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/>
              <a:t>Przestrzeń do wspólnej pracy- </a:t>
            </a:r>
            <a:r>
              <a:rPr lang="pl-PL" sz="2400" dirty="0">
                <a:hlinkClick r:id="rId3"/>
              </a:rPr>
              <a:t>https://jamboard.google.com</a:t>
            </a:r>
            <a:r>
              <a:rPr lang="pl-PL" sz="2400" dirty="0" smtClean="0">
                <a:hlinkClick r:id="rId3"/>
              </a:rPr>
              <a:t>/</a:t>
            </a:r>
            <a:endParaRPr lang="pl-PL" sz="2400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7" t="25124" r="11139" b="2468"/>
          <a:stretch/>
        </p:blipFill>
        <p:spPr bwMode="auto">
          <a:xfrm>
            <a:off x="467544" y="1628800"/>
            <a:ext cx="5432613" cy="30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Na rysunku znajdują się kolorowe karteczki z imionami uczestników szkolenia i do każdej z nich u góry dołożone jest zdjęcie odpowiadające pytaniu jakie znajduje się na górze - Z jakim nastrojem zaczynasz ten dzień? " title="Przykład zastosowania aplikacji Jamboar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4" t="25470" r="12543" b="2059"/>
          <a:stretch/>
        </p:blipFill>
        <p:spPr bwMode="auto">
          <a:xfrm>
            <a:off x="4283968" y="3789040"/>
            <a:ext cx="4643719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6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89"/>
            <a:ext cx="8229600" cy="1143000"/>
          </a:xfrm>
        </p:spPr>
        <p:txBody>
          <a:bodyPr/>
          <a:lstStyle/>
          <a:p>
            <a:r>
              <a:rPr lang="pl-PL" dirty="0" err="1" smtClean="0"/>
              <a:t>Mentimeter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Chmura słów - </a:t>
            </a:r>
            <a:r>
              <a:rPr lang="pl-PL" dirty="0">
                <a:hlinkClick r:id="rId3"/>
              </a:rPr>
              <a:t>https://www.mentimeter.com</a:t>
            </a:r>
            <a:r>
              <a:rPr lang="pl-PL" dirty="0" smtClean="0">
                <a:hlinkClick r:id="rId3"/>
              </a:rPr>
              <a:t>/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1713" r="49182" b="60998"/>
          <a:stretch/>
        </p:blipFill>
        <p:spPr bwMode="auto">
          <a:xfrm>
            <a:off x="571645" y="1628800"/>
            <a:ext cx="5392397" cy="187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 t="12110"/>
          <a:stretch/>
        </p:blipFill>
        <p:spPr bwMode="auto">
          <a:xfrm>
            <a:off x="2932721" y="3461953"/>
            <a:ext cx="6062642" cy="319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pl-PL" dirty="0" smtClean="0"/>
              <a:t>Koło losujące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Strona internetowa </a:t>
            </a:r>
            <a:r>
              <a:rPr lang="pl-PL" sz="2000" dirty="0">
                <a:hlinkClick r:id="rId3"/>
              </a:rPr>
              <a:t>https://wordwall.net</a:t>
            </a:r>
            <a:r>
              <a:rPr lang="pl-PL" sz="2000" dirty="0" smtClean="0">
                <a:hlinkClick r:id="rId3"/>
              </a:rPr>
              <a:t>/</a:t>
            </a:r>
            <a:r>
              <a:rPr lang="pl-PL" sz="2000" dirty="0" smtClean="0"/>
              <a:t>  , na której można przygotować spotkanie ciekawe quizy i koła losujące.</a:t>
            </a: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11838" r="6425" b="7415"/>
          <a:stretch/>
        </p:blipFill>
        <p:spPr bwMode="auto">
          <a:xfrm>
            <a:off x="539552" y="1844824"/>
            <a:ext cx="5324031" cy="27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12600" r="23303" b="13884"/>
          <a:stretch/>
        </p:blipFill>
        <p:spPr bwMode="auto">
          <a:xfrm>
            <a:off x="3563888" y="3501008"/>
            <a:ext cx="5326202" cy="318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Wymaga założenia konta na </a:t>
            </a:r>
            <a:r>
              <a:rPr lang="pl-PL" sz="2000" dirty="0" smtClean="0">
                <a:hlinkClick r:id="rId3"/>
              </a:rPr>
              <a:t>https://www.storyboardthat.com/pl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 smtClean="0"/>
              <a:t>Pozwala na przygotowanie samodzielnie komiksu z gotowych elementów</a:t>
            </a:r>
          </a:p>
          <a:p>
            <a:r>
              <a:rPr lang="pl-PL" sz="2000" dirty="0"/>
              <a:t>Ułatwia wytłumaczenie kolejnych kroków młodemu pokoleniu </a:t>
            </a:r>
          </a:p>
          <a:p>
            <a:r>
              <a:rPr lang="pl-PL" sz="2000" dirty="0" smtClean="0"/>
              <a:t>Intuicyjny i łatwy w obsłudze</a:t>
            </a:r>
          </a:p>
          <a:p>
            <a:r>
              <a:rPr lang="pl-PL" sz="2000" dirty="0" smtClean="0"/>
              <a:t>Pozwala na ściągnięcie komiksu w wersji płatnej (bezpłatnie przez </a:t>
            </a:r>
            <a:r>
              <a:rPr lang="pl-PL" sz="2000" dirty="0" err="1" smtClean="0"/>
              <a:t>print</a:t>
            </a:r>
            <a:r>
              <a:rPr lang="pl-PL" sz="2000" dirty="0" smtClean="0"/>
              <a:t> </a:t>
            </a:r>
            <a:r>
              <a:rPr lang="pl-PL" sz="2000" dirty="0" err="1" smtClean="0"/>
              <a:t>sreen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sp>
        <p:nvSpPr>
          <p:cNvPr id="4" name="AutoShape 2" descr="Znalezione obrazy dla zapytania storyboard tha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storyboard that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84" y="476672"/>
            <a:ext cx="348038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0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Canva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Strona internetowa </a:t>
            </a:r>
            <a:r>
              <a:rPr lang="pl-PL" sz="2000" dirty="0" smtClean="0">
                <a:hlinkClick r:id="rId3"/>
              </a:rPr>
              <a:t>www.canva.com</a:t>
            </a:r>
            <a:r>
              <a:rPr lang="pl-PL" sz="2000" dirty="0" smtClean="0"/>
              <a:t> umożliwiająca przygotowywanie grafik, infografik, ulotek, ebooków, map myśli…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Wymaga założenia konta na stronie canva.com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Utwórz projekt:</a:t>
            </a:r>
          </a:p>
          <a:p>
            <a:pPr lvl="1"/>
            <a:r>
              <a:rPr lang="pl-PL" sz="1600" dirty="0" smtClean="0"/>
              <a:t>pozwala na przygotowanie grafiki o konkretnych wymiarach</a:t>
            </a:r>
          </a:p>
          <a:p>
            <a:pPr lvl="1"/>
            <a:r>
              <a:rPr lang="pl-PL" sz="1600" dirty="0" smtClean="0"/>
              <a:t>Bardzo dużo atrakcyjnych gotowych szablonów</a:t>
            </a:r>
          </a:p>
          <a:p>
            <a:pPr lvl="1"/>
            <a:r>
              <a:rPr lang="pl-PL" sz="1600" dirty="0" smtClean="0"/>
              <a:t>Wszystko edytowalne intuicyjnie</a:t>
            </a:r>
          </a:p>
          <a:p>
            <a:pPr lvl="1"/>
            <a:r>
              <a:rPr lang="pl-PL" sz="1600" dirty="0" smtClean="0"/>
              <a:t>Polskie czcionki </a:t>
            </a:r>
          </a:p>
          <a:p>
            <a:pPr lvl="1"/>
            <a:r>
              <a:rPr lang="pl-PL" sz="1600" dirty="0" smtClean="0"/>
              <a:t>Możliwość pobierania grafik w formacie PDF oraz JPG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https://upload.wikimedia.org/wikipedia/commons/5/56/Canva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Avatar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Buduje nowoczesne relacje ze studentami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Pozwala pokazać dystans do siebie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Jest ciekawym wyróżnikiem na tle innych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Można go wykorzystać w prezentacjach PP lub w innych materiałach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Pomaga </a:t>
            </a:r>
            <a:r>
              <a:rPr lang="pl-PL" sz="2800" u="sng" dirty="0" smtClean="0"/>
              <a:t>studentom ze specjalnymi potrzebami </a:t>
            </a:r>
            <a:r>
              <a:rPr lang="pl-PL" sz="2800" dirty="0" smtClean="0"/>
              <a:t>skupić się na ważnych rzeczach, albo nadaje im znaczenie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Jest w formacie JPG więc można go uniwersalnie wykorzystywać w różnych miejscach</a:t>
            </a:r>
          </a:p>
          <a:p>
            <a:pPr>
              <a:lnSpc>
                <a:spcPct val="150000"/>
              </a:lnSpc>
            </a:pPr>
            <a:r>
              <a:rPr lang="pl-PL" sz="2800" dirty="0" smtClean="0"/>
              <a:t>Ściągnąć Avatara z telefonu najłatwiej przez wysłanie go sobie w wiadomości mailowej jako załącznik</a:t>
            </a:r>
            <a:endParaRPr lang="pl-PL" sz="2800" dirty="0"/>
          </a:p>
        </p:txBody>
      </p:sp>
      <p:pic>
        <p:nvPicPr>
          <p:cNvPr id="4" name="Picture 3" descr="C:\GOOGLEDRIVE\Vene\Zdjęcia do pracy\JA rysunkowo\Załącznik bez tytułu 000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1312540" cy="13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Proste wsparcie w dydaktyce </a:t>
            </a:r>
            <a:br>
              <a:rPr lang="pl-PL" sz="3600" dirty="0" smtClean="0"/>
            </a:br>
            <a:r>
              <a:rPr lang="pl-PL" sz="3600" dirty="0" smtClean="0"/>
              <a:t>dla studentów z szczególnymi potrzebami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Nagrywaj </a:t>
            </a:r>
            <a:r>
              <a:rPr lang="pl-PL" b="1" dirty="0" smtClean="0"/>
              <a:t>polecenia na telefonie </a:t>
            </a:r>
            <a:r>
              <a:rPr lang="pl-PL" dirty="0" smtClean="0"/>
              <a:t>w aplikacji dyktafon i przesyłaj studentom drogą mailową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Wyszukuj wartościowe </a:t>
            </a:r>
            <a:r>
              <a:rPr lang="pl-PL" b="1" dirty="0" smtClean="0"/>
              <a:t>podcasty i filmy </a:t>
            </a:r>
            <a:r>
              <a:rPr lang="pl-PL" dirty="0" smtClean="0"/>
              <a:t>w języku polskim lub tłumaczone z dziedziny z jakiej uczysz. Takim osobom będzie łatwiej przyswoić treść niż z książek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Zadbaj o to aby środowisko zajęć zapewniało </a:t>
            </a:r>
            <a:r>
              <a:rPr lang="pl-PL" b="1" dirty="0" smtClean="0"/>
              <a:t>komfort studentom </a:t>
            </a:r>
            <a:r>
              <a:rPr lang="pl-PL" dirty="0" smtClean="0"/>
              <a:t>– np. dla osób autystycznych unikaj głośnych dźwięków i mocnego światła.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0771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Lista portali z legalnymi zdjęciami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dirty="0"/>
              <a:t>1. </a:t>
            </a:r>
            <a:r>
              <a:rPr lang="pl-PL" u="sng" dirty="0">
                <a:hlinkClick r:id="rId3"/>
              </a:rPr>
              <a:t>http://www.photogen.com/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2. </a:t>
            </a:r>
            <a:r>
              <a:rPr lang="pl-PL" u="sng" dirty="0">
                <a:hlinkClick r:id="rId4"/>
              </a:rPr>
              <a:t>http://www.freedigitalphotos.net/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3. </a:t>
            </a:r>
            <a:r>
              <a:rPr lang="pl-PL" u="sng" dirty="0">
                <a:hlinkClick r:id="rId5"/>
              </a:rPr>
              <a:t>https://unsplash.com/search/photos/portal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4. </a:t>
            </a:r>
            <a:r>
              <a:rPr lang="pl-PL" u="sng" dirty="0">
                <a:hlinkClick r:id="rId6"/>
              </a:rPr>
              <a:t>https://freerangestock.com/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5. </a:t>
            </a:r>
            <a:r>
              <a:rPr lang="pl-PL" u="sng" dirty="0">
                <a:hlinkClick r:id="rId7"/>
              </a:rPr>
              <a:t>https://morguefile.com/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6. </a:t>
            </a:r>
            <a:r>
              <a:rPr lang="pl-PL" u="sng" dirty="0">
                <a:hlinkClick r:id="rId8"/>
              </a:rPr>
              <a:t>https://www.flickr.com/search/advanced/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7. </a:t>
            </a:r>
            <a:r>
              <a:rPr lang="pl-PL" u="sng" dirty="0">
                <a:hlinkClick r:id="rId9"/>
              </a:rPr>
              <a:t>https://stocksnap.io/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8. </a:t>
            </a:r>
            <a:r>
              <a:rPr lang="pl-PL" u="sng" dirty="0">
                <a:hlinkClick r:id="rId10"/>
              </a:rPr>
              <a:t>https://www.pexels.com/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9. </a:t>
            </a:r>
            <a:r>
              <a:rPr lang="pl-PL" u="sng" dirty="0">
                <a:hlinkClick r:id="rId11"/>
              </a:rPr>
              <a:t>https://pixabay.com/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10. </a:t>
            </a:r>
            <a:r>
              <a:rPr lang="pl-PL" u="sng" dirty="0">
                <a:hlinkClick r:id="rId12"/>
              </a:rPr>
              <a:t>https://gratisography.com/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11. </a:t>
            </a:r>
            <a:r>
              <a:rPr lang="pl-PL" u="sng" dirty="0">
                <a:hlinkClick r:id="rId13"/>
              </a:rPr>
              <a:t>https://www.stockphotosforfree.com/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12. </a:t>
            </a:r>
            <a:r>
              <a:rPr lang="pl-PL" u="sng" dirty="0">
                <a:hlinkClick r:id="rId14"/>
              </a:rPr>
              <a:t>https://visualhunt.com/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13. </a:t>
            </a:r>
            <a:r>
              <a:rPr lang="pl-PL" u="sng" dirty="0">
                <a:hlinkClick r:id="rId15"/>
              </a:rPr>
              <a:t>https://kaboompics.com/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14. </a:t>
            </a:r>
            <a:r>
              <a:rPr lang="pl-PL" u="sng" dirty="0">
                <a:hlinkClick r:id="rId16"/>
              </a:rPr>
              <a:t>https://isorepublic.com/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15. </a:t>
            </a:r>
            <a:r>
              <a:rPr lang="pl-PL" u="sng" dirty="0">
                <a:hlinkClick r:id="rId17"/>
              </a:rPr>
              <a:t>https://www.chamberofcommerce.org/findaphoto/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16. </a:t>
            </a:r>
            <a:r>
              <a:rPr lang="pl-PL" u="sng" dirty="0">
                <a:hlinkClick r:id="rId18"/>
              </a:rPr>
              <a:t>https://burst.shopify.com/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17. </a:t>
            </a:r>
            <a:r>
              <a:rPr lang="pl-PL" u="sng" dirty="0">
                <a:hlinkClick r:id="rId19"/>
              </a:rPr>
              <a:t>https://plixs.com/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18. </a:t>
            </a:r>
            <a:r>
              <a:rPr lang="pl-PL" u="sng" dirty="0">
                <a:hlinkClick r:id="rId20"/>
              </a:rPr>
              <a:t>https://depositphotos.com/?</a:t>
            </a:r>
            <a:r>
              <a:rPr lang="pl-PL" u="sng" dirty="0" smtClean="0">
                <a:hlinkClick r:id="rId20"/>
              </a:rPr>
              <a:t>ref=1003223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466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Zmoji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/>
              <a:t>Aplikacja na smartfon umożliwiająca przygotowanie własnego Avatara </a:t>
            </a:r>
            <a:br>
              <a:rPr lang="pl-PL" sz="2000" dirty="0" smtClean="0"/>
            </a:br>
            <a:r>
              <a:rPr lang="pl-PL" sz="2000" dirty="0" smtClean="0"/>
              <a:t>– postaci przypominającej nas samych</a:t>
            </a:r>
            <a:endParaRPr lang="pl-PL" sz="2000" dirty="0"/>
          </a:p>
          <a:p>
            <a:pPr marL="0" indent="0" algn="ctr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Ma sporo reklam i opcji płatnych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rgbClr val="00B050"/>
                </a:solidFill>
              </a:rPr>
              <a:t>Pozwala </a:t>
            </a:r>
            <a:r>
              <a:rPr lang="pl-PL" sz="2000" dirty="0">
                <a:solidFill>
                  <a:srgbClr val="00B050"/>
                </a:solidFill>
              </a:rPr>
              <a:t>na </a:t>
            </a:r>
            <a:r>
              <a:rPr lang="pl-PL" sz="2000" dirty="0" smtClean="0">
                <a:solidFill>
                  <a:srgbClr val="00B050"/>
                </a:solidFill>
              </a:rPr>
              <a:t>formę komiksową </a:t>
            </a:r>
            <a:r>
              <a:rPr lang="pl-PL" sz="2000" dirty="0">
                <a:solidFill>
                  <a:srgbClr val="00B050"/>
                </a:solidFill>
              </a:rPr>
              <a:t>lub klasycznego rysunku.</a:t>
            </a:r>
            <a:endParaRPr lang="pl-PL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https://is5-ssl.mzstatic.com/image/thumb/Purple114/v4/9c/5a/36/9c5a3664-f181-b141-9d43-86f67ab28d92/AppIcon-0-1x_U007emarketing-0-0-GLES2_U002c0-512MB-sRGB-0-0-0-85-220-0-0-0-7.png/246x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136815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GOOGLEDRIVE\Vene\Zdjęcia do pracy\JA rysunkowo\Załącznik bez tytułu 000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8" y="4093468"/>
            <a:ext cx="1168524" cy="116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187624" y="55172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Oto ja rysunkowo </a:t>
            </a:r>
            <a:r>
              <a:rPr lang="pl-PL" dirty="0" smtClean="0">
                <a:sym typeface="Wingdings" panose="05000000000000000000" pitchFamily="2" charset="2"/>
              </a:rPr>
              <a:t> </a:t>
            </a:r>
            <a:endParaRPr lang="pl-PL" dirty="0"/>
          </a:p>
        </p:txBody>
      </p:sp>
      <p:pic>
        <p:nvPicPr>
          <p:cNvPr id="1028" name="Picture 4" descr="C:\GOOGLEDRIVE\Vene\Zdjęcia do pracy\JA rysunkowo\Załącznik bez tytułu 000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GOOGLEDRIVE\Vene\Zdjęcia do pracy\JA rysunkowo\Załącznik bez tytułu 0001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45" y="42210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Znalezione obrazy dla zapytania zmoji ap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zmoji ap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95" y="312738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0047"/>
            <a:ext cx="8229600" cy="1143000"/>
          </a:xfrm>
        </p:spPr>
        <p:txBody>
          <a:bodyPr/>
          <a:lstStyle/>
          <a:p>
            <a:r>
              <a:rPr lang="pl-PL" dirty="0" err="1" smtClean="0"/>
              <a:t>Zmoji</a:t>
            </a:r>
            <a:endParaRPr lang="pl-PL" dirty="0"/>
          </a:p>
        </p:txBody>
      </p:sp>
      <p:pic>
        <p:nvPicPr>
          <p:cNvPr id="1026" name="Picture 2" descr="https://is5-ssl.mzstatic.com/image/thumb/Purple114/v4/9c/5a/36/9c5a3664-f181-b141-9d43-86f67ab28d92/AppIcon-0-1x_U007emarketing-0-0-GLES2_U002c0-512MB-sRGB-0-0-0-85-220-0-0-0-7.png/246x0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3118"/>
            <a:ext cx="789706" cy="78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Znalezione obrazy dla zapytania zmoji ap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zmoji ap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0047"/>
            <a:ext cx="926681" cy="92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8980"/>
            <a:ext cx="1470354" cy="2615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51" y="1340768"/>
            <a:ext cx="1469349" cy="261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1470355" cy="2615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2" y="1340768"/>
            <a:ext cx="1466000" cy="2613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2" y="4100912"/>
            <a:ext cx="1473572" cy="2626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20" y="4089015"/>
            <a:ext cx="1456228" cy="2596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85" y="4100912"/>
            <a:ext cx="1456227" cy="259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9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Mirror</a:t>
            </a:r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160242"/>
            <a:ext cx="8229600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Bardzo prosta w obsłudze</a:t>
            </a:r>
          </a:p>
          <a:p>
            <a:r>
              <a:rPr lang="pl-PL" sz="2000" dirty="0" smtClean="0"/>
              <a:t>Można przygotować Avatara ze zdjęcia, do którego można łatwo wprowadzać zmiany </a:t>
            </a:r>
            <a:endParaRPr lang="pl-PL" sz="2000" dirty="0"/>
          </a:p>
        </p:txBody>
      </p:sp>
      <p:pic>
        <p:nvPicPr>
          <p:cNvPr id="2050" name="Picture 2" descr="Znalezione obrazy dla zapytania mirror app store ava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75" y="188640"/>
            <a:ext cx="7920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" y="2564904"/>
            <a:ext cx="2145666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56" y="2564904"/>
            <a:ext cx="214566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76" y="2577382"/>
            <a:ext cx="2126777" cy="3791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727" y="2577381"/>
            <a:ext cx="2126777" cy="3791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76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mtClean="0"/>
              <a:t>Agenda</a:t>
            </a:r>
          </a:p>
        </p:txBody>
      </p:sp>
      <p:sp>
        <p:nvSpPr>
          <p:cNvPr id="1638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-18"/>
              </a:defRPr>
            </a:lvl1pPr>
            <a:lvl2pPr marL="651196" indent="-250460" eaLnBrk="0" hangingPunct="0">
              <a:spcBef>
                <a:spcPts val="504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-18"/>
              </a:defRPr>
            </a:lvl2pPr>
            <a:lvl3pPr marL="1001840" indent="-200368" eaLnBrk="0" hangingPunct="0">
              <a:spcBef>
                <a:spcPts val="504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-18"/>
              </a:defRPr>
            </a:lvl3pPr>
            <a:lvl4pPr marL="1402575" indent="-200368" eaLnBrk="0" hangingPunct="0">
              <a:spcBef>
                <a:spcPts val="394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03311" indent="-200368" eaLnBrk="0" hangingPunct="0">
              <a:spcBef>
                <a:spcPts val="296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204047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604783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005519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406254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1F5695-8833-43CB-AA6A-E4217492BEC1}" type="slidenum">
              <a:rPr lang="en-US" altLang="pl-PL" sz="140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pl-PL" sz="1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388" name="Picture 5" descr="http://cdn24.poradnikzdrowie.smcloud.net/t/photos/t/49558/praktyczne-wskazowki-jak-osiagnac-wyznaczony-cel_3352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5" t="16837" r="14973" b="12202"/>
          <a:stretch>
            <a:fillRect/>
          </a:stretch>
        </p:blipFill>
        <p:spPr bwMode="auto">
          <a:xfrm>
            <a:off x="2872433" y="1195075"/>
            <a:ext cx="1453864" cy="121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7" descr="Znalezione obrazy dla zapytania pkp"/>
          <p:cNvSpPr>
            <a:spLocks noChangeAspect="1" noChangeArrowheads="1"/>
          </p:cNvSpPr>
          <p:nvPr/>
        </p:nvSpPr>
        <p:spPr bwMode="auto">
          <a:xfrm>
            <a:off x="142536" y="-145425"/>
            <a:ext cx="260637" cy="2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spcBef>
                <a:spcPts val="688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0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75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ts val="575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1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sp>
        <p:nvSpPr>
          <p:cNvPr id="16390" name="AutoShape 9" descr="Znalezione obrazy dla zapytania pkp"/>
          <p:cNvSpPr>
            <a:spLocks noChangeAspect="1" noChangeArrowheads="1"/>
          </p:cNvSpPr>
          <p:nvPr/>
        </p:nvSpPr>
        <p:spPr bwMode="auto">
          <a:xfrm>
            <a:off x="272854" y="-7199"/>
            <a:ext cx="260637" cy="2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7" tIns="40074" rIns="80147" bIns="40074"/>
          <a:lstStyle>
            <a:lvl1pPr eaLnBrk="0" hangingPunct="0">
              <a:spcBef>
                <a:spcPts val="688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3000">
                <a:solidFill>
                  <a:schemeClr val="tx1"/>
                </a:solidFill>
                <a:latin typeface="Gill Sans MT" pitchFamily="34" charset="-18"/>
              </a:defRPr>
            </a:lvl1pPr>
            <a:lvl2pPr marL="742950" indent="-285750" eaLnBrk="0" hangingPunct="0">
              <a:spcBef>
                <a:spcPts val="575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2"/>
                </a:solidFill>
                <a:latin typeface="Gill Sans MT" pitchFamily="34" charset="-18"/>
              </a:defRPr>
            </a:lvl2pPr>
            <a:lvl3pPr marL="1143000" indent="-228600" eaLnBrk="0" hangingPunct="0">
              <a:spcBef>
                <a:spcPts val="575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1"/>
                </a:solidFill>
                <a:latin typeface="Gill Sans MT" pitchFamily="34" charset="-18"/>
              </a:defRPr>
            </a:lvl3pPr>
            <a:lvl4pPr marL="1600200" indent="-228600" eaLnBrk="0" hangingPunct="0">
              <a:spcBef>
                <a:spcPts val="45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100">
                <a:solidFill>
                  <a:schemeClr val="tx1"/>
                </a:solidFill>
                <a:latin typeface="Gill Sans MT" pitchFamily="34" charset="-18"/>
              </a:defRPr>
            </a:lvl4pPr>
            <a:lvl5pPr marL="2057400" indent="-228600" eaLnBrk="0" hangingPunct="0">
              <a:spcBef>
                <a:spcPts val="338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Arial" charset="0"/>
            </a:endParaRPr>
          </a:p>
        </p:txBody>
      </p:sp>
      <p:pic>
        <p:nvPicPr>
          <p:cNvPr id="16391" name="Picture 11" descr="http://pkp.pl/images/xpkp_logo_center.png.pagespeed.ic.f78jualjw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29" y="2125217"/>
            <a:ext cx="1669703" cy="88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427608" y="1195074"/>
            <a:ext cx="3585110" cy="4549922"/>
          </a:xfrm>
          <a:prstGeom prst="rect">
            <a:avLst/>
          </a:prstGeom>
          <a:noFill/>
        </p:spPr>
        <p:txBody>
          <a:bodyPr lIns="80147" tIns="40074" rIns="80147" bIns="40074">
            <a:spAutoFit/>
          </a:bodyPr>
          <a:lstStyle/>
          <a:p>
            <a:pPr marL="400736" indent="-400736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2800" b="1" dirty="0">
                <a:latin typeface="Arial" pitchFamily="34" charset="0"/>
              </a:rPr>
              <a:t>Cel</a:t>
            </a:r>
          </a:p>
          <a:p>
            <a:pPr marL="400736" indent="-400736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2800" b="1" dirty="0">
                <a:latin typeface="Arial" pitchFamily="34" charset="0"/>
              </a:rPr>
              <a:t>Po Kolei Proszę </a:t>
            </a:r>
          </a:p>
          <a:p>
            <a:pPr marL="400736" indent="-400736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2800" b="1" dirty="0">
                <a:latin typeface="Arial" pitchFamily="34" charset="0"/>
              </a:rPr>
              <a:t>Ciało</a:t>
            </a:r>
          </a:p>
          <a:p>
            <a:pPr marL="400736" indent="-400736">
              <a:lnSpc>
                <a:spcPct val="200000"/>
              </a:lnSpc>
              <a:buFont typeface="+mj-lt"/>
              <a:buAutoNum type="arabicPeriod"/>
              <a:defRPr/>
            </a:pPr>
            <a:r>
              <a:rPr lang="pl-PL" sz="2800" b="1" dirty="0">
                <a:latin typeface="Arial" pitchFamily="34" charset="0"/>
              </a:rPr>
              <a:t>Słuchacze</a:t>
            </a:r>
          </a:p>
          <a:p>
            <a:pPr>
              <a:lnSpc>
                <a:spcPct val="200000"/>
              </a:lnSpc>
              <a:defRPr/>
            </a:pPr>
            <a:endParaRPr lang="pl-PL" sz="2800" b="1" dirty="0">
              <a:latin typeface="Arial" pitchFamily="34" charset="0"/>
            </a:endParaRPr>
          </a:p>
        </p:txBody>
      </p:sp>
      <p:pic>
        <p:nvPicPr>
          <p:cNvPr id="16394" name="Picture 17" descr="http://8.s.dziennik.pl/pliki/2070000/2070880-czlowiek-cialo-3d-900-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52658"/>
            <a:ext cx="2315865" cy="181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http://bi.gazeta.pl/im/2b/67/c6/z13002539Q,Opublikowane-w-1997-r--zdjecie-myszy-wyhodowanej-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r="10349"/>
          <a:stretch>
            <a:fillRect/>
          </a:stretch>
        </p:blipFill>
        <p:spPr bwMode="auto">
          <a:xfrm>
            <a:off x="3203848" y="3933056"/>
            <a:ext cx="2723109" cy="202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7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Przeładowany wykres</a:t>
            </a:r>
          </a:p>
        </p:txBody>
      </p:sp>
      <p:graphicFrame>
        <p:nvGraphicFramePr>
          <p:cNvPr id="30723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603250" y="1600200"/>
          <a:ext cx="79375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5" imgW="9730059" imgH="5547841" progId="Excel.Chart.8">
                  <p:embed/>
                </p:oleObj>
              </mc:Choice>
              <mc:Fallback>
                <p:oleObj r:id="rId5" imgW="9730059" imgH="554784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600200"/>
                        <a:ext cx="79375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-18"/>
              </a:defRPr>
            </a:lvl1pPr>
            <a:lvl2pPr marL="651196" indent="-250460" eaLnBrk="0" hangingPunct="0">
              <a:spcBef>
                <a:spcPts val="504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-18"/>
              </a:defRPr>
            </a:lvl2pPr>
            <a:lvl3pPr marL="1001840" indent="-200368" eaLnBrk="0" hangingPunct="0">
              <a:spcBef>
                <a:spcPts val="504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-18"/>
              </a:defRPr>
            </a:lvl3pPr>
            <a:lvl4pPr marL="1402575" indent="-200368" eaLnBrk="0" hangingPunct="0">
              <a:spcBef>
                <a:spcPts val="394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03311" indent="-200368" eaLnBrk="0" hangingPunct="0">
              <a:spcBef>
                <a:spcPts val="296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204047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604783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005519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406254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8B6ADED-7F50-48A2-88F6-442E88A90A0B}" type="slidenum">
              <a:rPr lang="en-US" altLang="pl-PL" sz="140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pl-PL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Masowe wypunktowania</a:t>
            </a:r>
          </a:p>
        </p:txBody>
      </p:sp>
      <p:sp>
        <p:nvSpPr>
          <p:cNvPr id="3174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-18"/>
              </a:defRPr>
            </a:lvl1pPr>
            <a:lvl2pPr marL="651196" indent="-250460" eaLnBrk="0" hangingPunct="0">
              <a:spcBef>
                <a:spcPts val="504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-18"/>
              </a:defRPr>
            </a:lvl2pPr>
            <a:lvl3pPr marL="1001840" indent="-200368" eaLnBrk="0" hangingPunct="0">
              <a:spcBef>
                <a:spcPts val="504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-18"/>
              </a:defRPr>
            </a:lvl3pPr>
            <a:lvl4pPr marL="1402575" indent="-200368" eaLnBrk="0" hangingPunct="0">
              <a:spcBef>
                <a:spcPts val="394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03311" indent="-200368" eaLnBrk="0" hangingPunct="0">
              <a:spcBef>
                <a:spcPts val="296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204047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604783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005519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406254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7BF0C0E-8F40-4F87-81AE-E7CF8A41E0C3}" type="slidenum">
              <a:rPr lang="en-US" altLang="pl-PL" sz="140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pl-PL" sz="14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" descr="&lt;ul&gt;&lt;li&gt;Kolejnym, &lt;/li&gt;&lt;/ul&gt;&lt;ul&gt;&lt;li&gt;Częstym &lt;/li&gt;&lt;/ul&gt;&lt;ul&gt;&lt;li&gt;Procederem &lt;/li&gt;&lt;/ul&gt;&lt;ul&gt;&lt;li&gt;Odnoszącym &lt;/li&gt;&lt;/ul&gt;&lt;ul&gt;&lt;li&gt;Od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4"/>
          <a:stretch>
            <a:fillRect/>
          </a:stretch>
        </p:blipFill>
        <p:spPr bwMode="auto">
          <a:xfrm>
            <a:off x="692316" y="1455688"/>
            <a:ext cx="7896474" cy="458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3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mtClean="0"/>
              <a:t>Zbyt dużo tekstu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472" y="1219553"/>
            <a:ext cx="8229057" cy="4937241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pl-PL" sz="1600" b="1" dirty="0"/>
              <a:t>Aby zdobyć uwagę klienta, wzbudzić potrzebę posiadania, skłonić do decyzji zakupowej? A może przygotować klienta do korzystania z całej palety możliwości jakie daje Twój produkt? Może pokazać właściwości i cechy produktu po to, by uzmysłowić korzyści płynące z jego posiadania? Jaka intencja leży u podstaw Twoich prezentacji? Niezależnie od tego, czym uzasadniasz stosowanie prezentacji w kontaktach z klientem, zapraszam do refleksji i odpowiedzi na kilka kluczowych pytań, byś utwierdził się, że warto, lub przekonał, że nie warto, podczas nich wykorzystywać Power Point.</a:t>
            </a:r>
          </a:p>
          <a:p>
            <a:pPr algn="just">
              <a:defRPr/>
            </a:pPr>
            <a:r>
              <a:rPr lang="pl-PL" sz="1600" dirty="0"/>
              <a:t>Zapraszam w podróż! Wyobraź sobie, że jesteś praktykującym członkiem kościoła, pojawiasz się w świątyni, a tam kapłan zamiast z ambony przemawia z za projektora wyświetlającego kolejne slajdy przygotowanej w poprzedni wieczór prezentacji. Zaskoczony? Czy to by zadziałało? Czy zyskałby większy wpływ na wiernych? Czy jego przekaz trafiłby do Ciebie? To zależy..., pewnie odpowiesz. Podobnie jest z prezentacją handlową. Skuteczność wykorzystania prezentacji Power Point w kontakcie z Twoim klientem zależy... od tego kim jest, jak przebiegała dotychczasowa relacja, co jest Twoim produktem, jaką usługę oferujesz, a także od tego, jakie masz predyspozycje czy jaki poziom umiejętności wykorzystania tego narzędzia „prezentujesz”. Istotne są także preferencje Twojego klienta. Jedni lubią wszelkie środki wspomagające komunikacje inni preferują bezpośredni kontakt. 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ts val="603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chemeClr val="tx1"/>
                </a:solidFill>
                <a:latin typeface="Gill Sans MT" pitchFamily="34" charset="-18"/>
              </a:defRPr>
            </a:lvl1pPr>
            <a:lvl2pPr marL="651196" indent="-250460" eaLnBrk="0" hangingPunct="0">
              <a:spcBef>
                <a:spcPts val="504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chemeClr val="tx2"/>
                </a:solidFill>
                <a:latin typeface="Gill Sans MT" pitchFamily="34" charset="-18"/>
              </a:defRPr>
            </a:lvl2pPr>
            <a:lvl3pPr marL="1001840" indent="-200368" eaLnBrk="0" hangingPunct="0">
              <a:spcBef>
                <a:spcPts val="504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chemeClr val="tx1"/>
                </a:solidFill>
                <a:latin typeface="Gill Sans MT" pitchFamily="34" charset="-18"/>
              </a:defRPr>
            </a:lvl3pPr>
            <a:lvl4pPr marL="1402575" indent="-200368" eaLnBrk="0" hangingPunct="0">
              <a:spcBef>
                <a:spcPts val="394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1800">
                <a:solidFill>
                  <a:schemeClr val="tx1"/>
                </a:solidFill>
                <a:latin typeface="Gill Sans MT" pitchFamily="34" charset="-18"/>
              </a:defRPr>
            </a:lvl4pPr>
            <a:lvl5pPr marL="1803311" indent="-200368" eaLnBrk="0" hangingPunct="0">
              <a:spcBef>
                <a:spcPts val="296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5pPr>
            <a:lvl6pPr marL="2204047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6pPr>
            <a:lvl7pPr marL="2604783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7pPr>
            <a:lvl8pPr marL="3005519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8pPr>
            <a:lvl9pPr marL="3406254" indent="-200368" eaLnBrk="0" fontAlgn="base" hangingPunct="0">
              <a:spcBef>
                <a:spcPts val="296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Gill Sans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99EBC5B-4E6E-4286-B6F3-69E4B172CC5D}" type="slidenum">
              <a:rPr lang="en-US" altLang="pl-PL" sz="1400">
                <a:solidFill>
                  <a:schemeClr val="tx2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pl-PL" sz="14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13952</TotalTime>
  <Words>955</Words>
  <Application>Microsoft Office PowerPoint</Application>
  <PresentationFormat>Pokaz na ekranie (4:3)</PresentationFormat>
  <Paragraphs>156</Paragraphs>
  <Slides>21</Slides>
  <Notes>19</Notes>
  <HiddenSlides>0</HiddenSlides>
  <MMClips>1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Motyw pakietu Office</vt:lpstr>
      <vt:lpstr>Wykres programu Microsoft Excel</vt:lpstr>
      <vt:lpstr>Informatyczne narzędzia dydaktyczne wykorzystywane  w sposób dostępny</vt:lpstr>
      <vt:lpstr>Avatar</vt:lpstr>
      <vt:lpstr>Zmoji</vt:lpstr>
      <vt:lpstr>Zmoji</vt:lpstr>
      <vt:lpstr>Mirror</vt:lpstr>
      <vt:lpstr>Agenda</vt:lpstr>
      <vt:lpstr>Przeładowany wykres</vt:lpstr>
      <vt:lpstr>Masowe wypunktowania</vt:lpstr>
      <vt:lpstr>Zbyt dużo tekstu</vt:lpstr>
      <vt:lpstr>Wskazówki do pracy z POWER POINTEM</vt:lpstr>
      <vt:lpstr>Power Point</vt:lpstr>
      <vt:lpstr>Prezentacja programu PowerPoint</vt:lpstr>
      <vt:lpstr>Ciekawe funkcje PP</vt:lpstr>
      <vt:lpstr>Przygotowanie materiałów dla osób z problemami ze wzrokiem</vt:lpstr>
      <vt:lpstr>Jamboard</vt:lpstr>
      <vt:lpstr>Mentimeter</vt:lpstr>
      <vt:lpstr>Koło losujące</vt:lpstr>
      <vt:lpstr>Prezentacja programu PowerPoint</vt:lpstr>
      <vt:lpstr>Canva</vt:lpstr>
      <vt:lpstr>Proste wsparcie w dydaktyce  dla studentów z szczególnymi potrzebami</vt:lpstr>
      <vt:lpstr>Lista portali z legalnymi zdjęciami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Wykorzystanie informatycznych narzędzi informatycznych</dc:title>
  <dc:creator>Małgorzata Machniewicz</dc:creator>
  <cp:lastModifiedBy>właściciel </cp:lastModifiedBy>
  <cp:revision>39</cp:revision>
  <dcterms:created xsi:type="dcterms:W3CDTF">2019-01-31T10:06:29Z</dcterms:created>
  <dcterms:modified xsi:type="dcterms:W3CDTF">2023-01-15T19:17:36Z</dcterms:modified>
</cp:coreProperties>
</file>