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4"/>
  </p:notesMasterIdLst>
  <p:handoutMasterIdLst>
    <p:handoutMasterId r:id="rId95"/>
  </p:handoutMasterIdLst>
  <p:sldIdLst>
    <p:sldId id="544" r:id="rId2"/>
    <p:sldId id="562" r:id="rId3"/>
    <p:sldId id="580" r:id="rId4"/>
    <p:sldId id="581" r:id="rId5"/>
    <p:sldId id="582" r:id="rId6"/>
    <p:sldId id="583" r:id="rId7"/>
    <p:sldId id="585" r:id="rId8"/>
    <p:sldId id="584" r:id="rId9"/>
    <p:sldId id="575" r:id="rId10"/>
    <p:sldId id="661" r:id="rId11"/>
    <p:sldId id="657" r:id="rId12"/>
    <p:sldId id="549" r:id="rId13"/>
    <p:sldId id="559" r:id="rId14"/>
    <p:sldId id="561" r:id="rId15"/>
    <p:sldId id="567" r:id="rId16"/>
    <p:sldId id="569" r:id="rId17"/>
    <p:sldId id="568" r:id="rId18"/>
    <p:sldId id="570" r:id="rId19"/>
    <p:sldId id="571" r:id="rId20"/>
    <p:sldId id="572" r:id="rId21"/>
    <p:sldId id="658" r:id="rId22"/>
    <p:sldId id="589" r:id="rId23"/>
    <p:sldId id="590" r:id="rId24"/>
    <p:sldId id="602" r:id="rId25"/>
    <p:sldId id="606" r:id="rId26"/>
    <p:sldId id="608" r:id="rId27"/>
    <p:sldId id="593" r:id="rId28"/>
    <p:sldId id="594" r:id="rId29"/>
    <p:sldId id="596" r:id="rId30"/>
    <p:sldId id="597" r:id="rId31"/>
    <p:sldId id="598" r:id="rId32"/>
    <p:sldId id="601" r:id="rId33"/>
    <p:sldId id="599" r:id="rId34"/>
    <p:sldId id="600" r:id="rId35"/>
    <p:sldId id="619" r:id="rId36"/>
    <p:sldId id="617" r:id="rId37"/>
    <p:sldId id="663" r:id="rId38"/>
    <p:sldId id="664" r:id="rId39"/>
    <p:sldId id="621" r:id="rId40"/>
    <p:sldId id="704" r:id="rId41"/>
    <p:sldId id="705" r:id="rId42"/>
    <p:sldId id="706" r:id="rId43"/>
    <p:sldId id="707" r:id="rId44"/>
    <p:sldId id="708" r:id="rId45"/>
    <p:sldId id="622" r:id="rId46"/>
    <p:sldId id="623" r:id="rId47"/>
    <p:sldId id="626" r:id="rId48"/>
    <p:sldId id="610" r:id="rId49"/>
    <p:sldId id="611" r:id="rId50"/>
    <p:sldId id="612" r:id="rId51"/>
    <p:sldId id="614" r:id="rId52"/>
    <p:sldId id="616" r:id="rId53"/>
    <p:sldId id="628" r:id="rId54"/>
    <p:sldId id="627" r:id="rId55"/>
    <p:sldId id="629" r:id="rId56"/>
    <p:sldId id="630" r:id="rId57"/>
    <p:sldId id="653" r:id="rId58"/>
    <p:sldId id="655" r:id="rId59"/>
    <p:sldId id="660" r:id="rId60"/>
    <p:sldId id="665" r:id="rId61"/>
    <p:sldId id="666" r:id="rId62"/>
    <p:sldId id="709" r:id="rId63"/>
    <p:sldId id="667" r:id="rId64"/>
    <p:sldId id="710" r:id="rId65"/>
    <p:sldId id="711" r:id="rId66"/>
    <p:sldId id="687" r:id="rId67"/>
    <p:sldId id="688" r:id="rId68"/>
    <p:sldId id="690" r:id="rId69"/>
    <p:sldId id="691" r:id="rId70"/>
    <p:sldId id="692" r:id="rId71"/>
    <p:sldId id="698" r:id="rId72"/>
    <p:sldId id="694" r:id="rId73"/>
    <p:sldId id="695" r:id="rId74"/>
    <p:sldId id="701" r:id="rId75"/>
    <p:sldId id="700" r:id="rId76"/>
    <p:sldId id="702" r:id="rId77"/>
    <p:sldId id="703" r:id="rId78"/>
    <p:sldId id="669" r:id="rId79"/>
    <p:sldId id="636" r:id="rId80"/>
    <p:sldId id="637" r:id="rId81"/>
    <p:sldId id="638" r:id="rId82"/>
    <p:sldId id="639" r:id="rId83"/>
    <p:sldId id="640" r:id="rId84"/>
    <p:sldId id="641" r:id="rId85"/>
    <p:sldId id="644" r:id="rId86"/>
    <p:sldId id="686" r:id="rId87"/>
    <p:sldId id="541" r:id="rId88"/>
    <p:sldId id="670" r:id="rId89"/>
    <p:sldId id="671" r:id="rId90"/>
    <p:sldId id="675" r:id="rId91"/>
    <p:sldId id="682" r:id="rId92"/>
    <p:sldId id="685" r:id="rId9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80" autoAdjust="0"/>
    <p:restoredTop sz="94609" autoAdjust="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52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B156C-8197-4773-B71A-6B42DBAF4A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A97F22-9F09-4345-8D10-CEFE873077B0}">
      <dgm:prSet phldrT="[Tekst]"/>
      <dgm:spPr/>
      <dgm:t>
        <a:bodyPr/>
        <a:lstStyle/>
        <a:p>
          <a:r>
            <a:rPr lang="pl-PL" dirty="0"/>
            <a:t>Krąg  Zainteresowań </a:t>
          </a:r>
        </a:p>
      </dgm:t>
    </dgm:pt>
    <dgm:pt modelId="{8D6795BB-6BA4-44D0-8725-6FC299B799A8}" type="parTrans" cxnId="{9D13FF56-450C-4B26-A76E-07B1DD12DE44}">
      <dgm:prSet/>
      <dgm:spPr/>
      <dgm:t>
        <a:bodyPr/>
        <a:lstStyle/>
        <a:p>
          <a:endParaRPr lang="pl-PL"/>
        </a:p>
      </dgm:t>
    </dgm:pt>
    <dgm:pt modelId="{E521BF10-2992-4217-862A-F17A65DF20BD}" type="sibTrans" cxnId="{9D13FF56-450C-4B26-A76E-07B1DD12DE44}">
      <dgm:prSet/>
      <dgm:spPr/>
      <dgm:t>
        <a:bodyPr/>
        <a:lstStyle/>
        <a:p>
          <a:endParaRPr lang="pl-PL"/>
        </a:p>
      </dgm:t>
    </dgm:pt>
    <dgm:pt modelId="{D24B4B1E-7B7A-4049-8E03-022C16C03547}">
      <dgm:prSet phldrT="[Tekst]"/>
      <dgm:spPr/>
      <dgm:t>
        <a:bodyPr/>
        <a:lstStyle/>
        <a:p>
          <a:r>
            <a:rPr lang="pl-PL" dirty="0"/>
            <a:t>Krąg wpływu</a:t>
          </a:r>
        </a:p>
      </dgm:t>
    </dgm:pt>
    <dgm:pt modelId="{E7BE90B5-6DEA-4F88-93C4-659779FDE702}" type="parTrans" cxnId="{56BF57FF-9F02-4BAB-800A-942CBCD3F031}">
      <dgm:prSet/>
      <dgm:spPr/>
      <dgm:t>
        <a:bodyPr/>
        <a:lstStyle/>
        <a:p>
          <a:endParaRPr lang="pl-PL"/>
        </a:p>
      </dgm:t>
    </dgm:pt>
    <dgm:pt modelId="{7374861F-FB5B-44BB-98EF-4F3FBECD081F}" type="sibTrans" cxnId="{56BF57FF-9F02-4BAB-800A-942CBCD3F031}">
      <dgm:prSet/>
      <dgm:spPr/>
      <dgm:t>
        <a:bodyPr/>
        <a:lstStyle/>
        <a:p>
          <a:endParaRPr lang="pl-PL"/>
        </a:p>
      </dgm:t>
    </dgm:pt>
    <dgm:pt modelId="{88F99CA8-7774-4624-96AC-7C0A7DF08C55}" type="pres">
      <dgm:prSet presAssocID="{F44B156C-8197-4773-B71A-6B42DBAF4AA3}" presName="Name0" presStyleCnt="0">
        <dgm:presLayoutVars>
          <dgm:chMax val="7"/>
          <dgm:resizeHandles val="exact"/>
        </dgm:presLayoutVars>
      </dgm:prSet>
      <dgm:spPr/>
    </dgm:pt>
    <dgm:pt modelId="{E7E513CE-62D0-47EF-AAAE-A77F92880C1F}" type="pres">
      <dgm:prSet presAssocID="{F44B156C-8197-4773-B71A-6B42DBAF4AA3}" presName="comp1" presStyleCnt="0"/>
      <dgm:spPr/>
    </dgm:pt>
    <dgm:pt modelId="{3C55C51A-5DEC-4DE2-99BF-26DAF7003783}" type="pres">
      <dgm:prSet presAssocID="{F44B156C-8197-4773-B71A-6B42DBAF4AA3}" presName="circle1" presStyleLbl="node1" presStyleIdx="0" presStyleCnt="2" custScaleX="93617"/>
      <dgm:spPr/>
    </dgm:pt>
    <dgm:pt modelId="{AFFDB1D1-93FC-4136-8E3D-04E01D66A77E}" type="pres">
      <dgm:prSet presAssocID="{F44B156C-8197-4773-B71A-6B42DBAF4AA3}" presName="c1text" presStyleLbl="node1" presStyleIdx="0" presStyleCnt="2">
        <dgm:presLayoutVars>
          <dgm:bulletEnabled val="1"/>
        </dgm:presLayoutVars>
      </dgm:prSet>
      <dgm:spPr/>
    </dgm:pt>
    <dgm:pt modelId="{2EDFC230-B857-4FFC-9487-E2D62E3D4FDA}" type="pres">
      <dgm:prSet presAssocID="{F44B156C-8197-4773-B71A-6B42DBAF4AA3}" presName="comp2" presStyleCnt="0"/>
      <dgm:spPr/>
    </dgm:pt>
    <dgm:pt modelId="{8A55EC99-B295-4898-9355-069C246208F2}" type="pres">
      <dgm:prSet presAssocID="{F44B156C-8197-4773-B71A-6B42DBAF4AA3}" presName="circle2" presStyleLbl="node1" presStyleIdx="1" presStyleCnt="2" custScaleX="57812" custScaleY="57813" custLinFactNeighborX="781" custLinFactNeighborY="-11198"/>
      <dgm:spPr/>
    </dgm:pt>
    <dgm:pt modelId="{F8839A71-208A-4C96-A4B3-AD55DA15D7E1}" type="pres">
      <dgm:prSet presAssocID="{F44B156C-8197-4773-B71A-6B42DBAF4AA3}" presName="c2text" presStyleLbl="node1" presStyleIdx="1" presStyleCnt="2">
        <dgm:presLayoutVars>
          <dgm:bulletEnabled val="1"/>
        </dgm:presLayoutVars>
      </dgm:prSet>
      <dgm:spPr/>
    </dgm:pt>
  </dgm:ptLst>
  <dgm:cxnLst>
    <dgm:cxn modelId="{E632961F-D5E6-412B-845A-B97A7D59263F}" type="presOf" srcId="{3EA97F22-9F09-4345-8D10-CEFE873077B0}" destId="{3C55C51A-5DEC-4DE2-99BF-26DAF7003783}" srcOrd="0" destOrd="0" presId="urn:microsoft.com/office/officeart/2005/8/layout/venn2"/>
    <dgm:cxn modelId="{A9B5B66A-EEED-4DA6-BC49-0C5DC6EC729F}" type="presOf" srcId="{D24B4B1E-7B7A-4049-8E03-022C16C03547}" destId="{8A55EC99-B295-4898-9355-069C246208F2}" srcOrd="0" destOrd="0" presId="urn:microsoft.com/office/officeart/2005/8/layout/venn2"/>
    <dgm:cxn modelId="{BFCF3653-0D2C-4D95-8B74-589F161B0D70}" type="presOf" srcId="{D24B4B1E-7B7A-4049-8E03-022C16C03547}" destId="{F8839A71-208A-4C96-A4B3-AD55DA15D7E1}" srcOrd="1" destOrd="0" presId="urn:microsoft.com/office/officeart/2005/8/layout/venn2"/>
    <dgm:cxn modelId="{9D13FF56-450C-4B26-A76E-07B1DD12DE44}" srcId="{F44B156C-8197-4773-B71A-6B42DBAF4AA3}" destId="{3EA97F22-9F09-4345-8D10-CEFE873077B0}" srcOrd="0" destOrd="0" parTransId="{8D6795BB-6BA4-44D0-8725-6FC299B799A8}" sibTransId="{E521BF10-2992-4217-862A-F17A65DF20BD}"/>
    <dgm:cxn modelId="{681A477F-3D1C-4741-8138-F721F9B92659}" type="presOf" srcId="{F44B156C-8197-4773-B71A-6B42DBAF4AA3}" destId="{88F99CA8-7774-4624-96AC-7C0A7DF08C55}" srcOrd="0" destOrd="0" presId="urn:microsoft.com/office/officeart/2005/8/layout/venn2"/>
    <dgm:cxn modelId="{DD69BBCC-5718-4126-81CD-976CA745DFAA}" type="presOf" srcId="{3EA97F22-9F09-4345-8D10-CEFE873077B0}" destId="{AFFDB1D1-93FC-4136-8E3D-04E01D66A77E}" srcOrd="1" destOrd="0" presId="urn:microsoft.com/office/officeart/2005/8/layout/venn2"/>
    <dgm:cxn modelId="{56BF57FF-9F02-4BAB-800A-942CBCD3F031}" srcId="{F44B156C-8197-4773-B71A-6B42DBAF4AA3}" destId="{D24B4B1E-7B7A-4049-8E03-022C16C03547}" srcOrd="1" destOrd="0" parTransId="{E7BE90B5-6DEA-4F88-93C4-659779FDE702}" sibTransId="{7374861F-FB5B-44BB-98EF-4F3FBECD081F}"/>
    <dgm:cxn modelId="{064353EA-545A-44D1-B4BB-8B6B2BD64FB2}" type="presParOf" srcId="{88F99CA8-7774-4624-96AC-7C0A7DF08C55}" destId="{E7E513CE-62D0-47EF-AAAE-A77F92880C1F}" srcOrd="0" destOrd="0" presId="urn:microsoft.com/office/officeart/2005/8/layout/venn2"/>
    <dgm:cxn modelId="{98E59E70-66DC-4CCB-B3A9-8A579990277F}" type="presParOf" srcId="{E7E513CE-62D0-47EF-AAAE-A77F92880C1F}" destId="{3C55C51A-5DEC-4DE2-99BF-26DAF7003783}" srcOrd="0" destOrd="0" presId="urn:microsoft.com/office/officeart/2005/8/layout/venn2"/>
    <dgm:cxn modelId="{5CAD14D3-6FDA-44C4-A341-6FC130277959}" type="presParOf" srcId="{E7E513CE-62D0-47EF-AAAE-A77F92880C1F}" destId="{AFFDB1D1-93FC-4136-8E3D-04E01D66A77E}" srcOrd="1" destOrd="0" presId="urn:microsoft.com/office/officeart/2005/8/layout/venn2"/>
    <dgm:cxn modelId="{9F861BC3-5DED-4D97-BE66-6CC8FBB1D680}" type="presParOf" srcId="{88F99CA8-7774-4624-96AC-7C0A7DF08C55}" destId="{2EDFC230-B857-4FFC-9487-E2D62E3D4FDA}" srcOrd="1" destOrd="0" presId="urn:microsoft.com/office/officeart/2005/8/layout/venn2"/>
    <dgm:cxn modelId="{8799FD88-5B3B-4A39-B462-2FA329909568}" type="presParOf" srcId="{2EDFC230-B857-4FFC-9487-E2D62E3D4FDA}" destId="{8A55EC99-B295-4898-9355-069C246208F2}" srcOrd="0" destOrd="0" presId="urn:microsoft.com/office/officeart/2005/8/layout/venn2"/>
    <dgm:cxn modelId="{12B8DA74-C7F0-49FF-BAFA-FCEFAD85370B}" type="presParOf" srcId="{2EDFC230-B857-4FFC-9487-E2D62E3D4FDA}" destId="{F8839A71-208A-4C96-A4B3-AD55DA15D7E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01C37-250B-430B-A1EC-82C3EDCD5632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B0E2E544-CC58-45E1-8B13-686C97988F54}">
      <dgm:prSet phldrT="[Tekst]"/>
      <dgm:spPr/>
      <dgm:t>
        <a:bodyPr/>
        <a:lstStyle/>
        <a:p>
          <a:r>
            <a:rPr lang="pl-PL" dirty="0"/>
            <a:t>……</a:t>
          </a:r>
        </a:p>
      </dgm:t>
    </dgm:pt>
    <dgm:pt modelId="{81AB0288-E243-48B4-9261-4014368E4ADC}" type="parTrans" cxnId="{656AC065-AABB-420D-A387-14B642EAE7EB}">
      <dgm:prSet/>
      <dgm:spPr/>
      <dgm:t>
        <a:bodyPr/>
        <a:lstStyle/>
        <a:p>
          <a:endParaRPr lang="pl-PL"/>
        </a:p>
      </dgm:t>
    </dgm:pt>
    <dgm:pt modelId="{862A49B9-1375-4E6F-BB24-BCD4D94C9297}" type="sibTrans" cxnId="{656AC065-AABB-420D-A387-14B642EAE7EB}">
      <dgm:prSet/>
      <dgm:spPr/>
      <dgm:t>
        <a:bodyPr/>
        <a:lstStyle/>
        <a:p>
          <a:endParaRPr lang="pl-PL"/>
        </a:p>
      </dgm:t>
    </dgm:pt>
    <dgm:pt modelId="{1CDD8450-9771-48B0-94A1-77BF6B87BC08}">
      <dgm:prSet phldrT="[Tekst]"/>
      <dgm:spPr/>
      <dgm:t>
        <a:bodyPr/>
        <a:lstStyle/>
        <a:p>
          <a:r>
            <a:rPr lang="pl-PL" dirty="0"/>
            <a:t>…….</a:t>
          </a:r>
        </a:p>
      </dgm:t>
    </dgm:pt>
    <dgm:pt modelId="{F1C56859-BBB5-4980-AA49-B54889CB4C3A}" type="parTrans" cxnId="{41350E63-247E-41D6-BA75-F451F3CB498E}">
      <dgm:prSet/>
      <dgm:spPr/>
      <dgm:t>
        <a:bodyPr/>
        <a:lstStyle/>
        <a:p>
          <a:endParaRPr lang="pl-PL"/>
        </a:p>
      </dgm:t>
    </dgm:pt>
    <dgm:pt modelId="{DD9F41EB-CC77-4E8E-B342-7D6B35E53500}" type="sibTrans" cxnId="{41350E63-247E-41D6-BA75-F451F3CB498E}">
      <dgm:prSet/>
      <dgm:spPr/>
      <dgm:t>
        <a:bodyPr/>
        <a:lstStyle/>
        <a:p>
          <a:endParaRPr lang="pl-PL"/>
        </a:p>
      </dgm:t>
    </dgm:pt>
    <dgm:pt modelId="{4E6FB52A-0640-4CC1-92FD-584785972C8B}">
      <dgm:prSet phldrT="[Tekst]"/>
      <dgm:spPr/>
      <dgm:t>
        <a:bodyPr/>
        <a:lstStyle/>
        <a:p>
          <a:r>
            <a:rPr lang="pl-PL" dirty="0"/>
            <a:t>……</a:t>
          </a:r>
        </a:p>
      </dgm:t>
    </dgm:pt>
    <dgm:pt modelId="{94E82F3A-6D4C-4ED2-9AF1-18E054A21ED8}" type="parTrans" cxnId="{C310FAB4-4FC6-4158-ADCA-8C5D6D688007}">
      <dgm:prSet/>
      <dgm:spPr/>
      <dgm:t>
        <a:bodyPr/>
        <a:lstStyle/>
        <a:p>
          <a:endParaRPr lang="pl-PL"/>
        </a:p>
      </dgm:t>
    </dgm:pt>
    <dgm:pt modelId="{8E462A17-F1FF-4D74-B704-879C9DF6D802}" type="sibTrans" cxnId="{C310FAB4-4FC6-4158-ADCA-8C5D6D688007}">
      <dgm:prSet/>
      <dgm:spPr/>
      <dgm:t>
        <a:bodyPr/>
        <a:lstStyle/>
        <a:p>
          <a:endParaRPr lang="pl-PL"/>
        </a:p>
      </dgm:t>
    </dgm:pt>
    <dgm:pt modelId="{C3F01DC0-E020-40B9-9D87-ED54E81EC656}">
      <dgm:prSet phldrT="[Tekst]"/>
      <dgm:spPr/>
      <dgm:t>
        <a:bodyPr/>
        <a:lstStyle/>
        <a:p>
          <a:r>
            <a:rPr lang="pl-PL" dirty="0"/>
            <a:t>……</a:t>
          </a:r>
        </a:p>
      </dgm:t>
    </dgm:pt>
    <dgm:pt modelId="{C9B7A3F6-978C-47E7-BBF6-480EBC77BE09}" type="parTrans" cxnId="{D50D8943-E680-46E6-B670-18680C87607D}">
      <dgm:prSet/>
      <dgm:spPr/>
      <dgm:t>
        <a:bodyPr/>
        <a:lstStyle/>
        <a:p>
          <a:endParaRPr lang="pl-PL"/>
        </a:p>
      </dgm:t>
    </dgm:pt>
    <dgm:pt modelId="{B0FE753F-0B4C-4E0E-B3FE-8E1FCD9A676D}" type="sibTrans" cxnId="{D50D8943-E680-46E6-B670-18680C87607D}">
      <dgm:prSet/>
      <dgm:spPr/>
      <dgm:t>
        <a:bodyPr/>
        <a:lstStyle/>
        <a:p>
          <a:endParaRPr lang="pl-PL"/>
        </a:p>
      </dgm:t>
    </dgm:pt>
    <dgm:pt modelId="{C126B0F1-AEC0-472C-ADB2-C80D09716F21}">
      <dgm:prSet phldrT="[Tekst]"/>
      <dgm:spPr/>
      <dgm:t>
        <a:bodyPr/>
        <a:lstStyle/>
        <a:p>
          <a:r>
            <a:rPr lang="pl-PL" dirty="0"/>
            <a:t>……</a:t>
          </a:r>
        </a:p>
      </dgm:t>
    </dgm:pt>
    <dgm:pt modelId="{A535A36B-32D8-4BEC-B636-5CA6410933A7}" type="parTrans" cxnId="{3406B9F6-C15E-401A-A7D8-2F7A7A99E26B}">
      <dgm:prSet/>
      <dgm:spPr/>
      <dgm:t>
        <a:bodyPr/>
        <a:lstStyle/>
        <a:p>
          <a:endParaRPr lang="pl-PL"/>
        </a:p>
      </dgm:t>
    </dgm:pt>
    <dgm:pt modelId="{B6BEC184-F119-496A-A0CC-54B0DAE91409}" type="sibTrans" cxnId="{3406B9F6-C15E-401A-A7D8-2F7A7A99E26B}">
      <dgm:prSet/>
      <dgm:spPr/>
      <dgm:t>
        <a:bodyPr/>
        <a:lstStyle/>
        <a:p>
          <a:endParaRPr lang="pl-PL"/>
        </a:p>
      </dgm:t>
    </dgm:pt>
    <dgm:pt modelId="{B22E0A04-BE4A-4BF4-99FE-B6899B8F0E7B}">
      <dgm:prSet phldrT="[Tekst]"/>
      <dgm:spPr/>
      <dgm:t>
        <a:bodyPr/>
        <a:lstStyle/>
        <a:p>
          <a:r>
            <a:rPr lang="pl-PL" dirty="0"/>
            <a:t>……</a:t>
          </a:r>
        </a:p>
      </dgm:t>
    </dgm:pt>
    <dgm:pt modelId="{470238D8-D91B-417E-9432-CD038FCE5CE0}" type="parTrans" cxnId="{FCF6B802-1DE3-4EC6-898B-CA9D7467AB74}">
      <dgm:prSet/>
      <dgm:spPr/>
      <dgm:t>
        <a:bodyPr/>
        <a:lstStyle/>
        <a:p>
          <a:endParaRPr lang="pl-PL"/>
        </a:p>
      </dgm:t>
    </dgm:pt>
    <dgm:pt modelId="{5263DBAD-6630-4B42-BAA9-7CEC949DEFD7}" type="sibTrans" cxnId="{FCF6B802-1DE3-4EC6-898B-CA9D7467AB74}">
      <dgm:prSet/>
      <dgm:spPr/>
      <dgm:t>
        <a:bodyPr/>
        <a:lstStyle/>
        <a:p>
          <a:endParaRPr lang="pl-PL"/>
        </a:p>
      </dgm:t>
    </dgm:pt>
    <dgm:pt modelId="{29390B60-4BF1-4A3B-BEBE-D5DFC2BF7508}" type="pres">
      <dgm:prSet presAssocID="{08801C37-250B-430B-A1EC-82C3EDCD5632}" presName="compositeShape" presStyleCnt="0">
        <dgm:presLayoutVars>
          <dgm:chMax val="7"/>
          <dgm:dir/>
          <dgm:resizeHandles val="exact"/>
        </dgm:presLayoutVars>
      </dgm:prSet>
      <dgm:spPr/>
    </dgm:pt>
    <dgm:pt modelId="{1E56FE7E-1197-41AD-B0D5-F9D1B1E4D923}" type="pres">
      <dgm:prSet presAssocID="{08801C37-250B-430B-A1EC-82C3EDCD5632}" presName="wedge1" presStyleLbl="node1" presStyleIdx="0" presStyleCnt="6" custLinFactNeighborX="-2484" custLinFactNeighborY="4662"/>
      <dgm:spPr/>
    </dgm:pt>
    <dgm:pt modelId="{9E0DD03B-C9C5-42C8-A396-E1723CFAFBC9}" type="pres">
      <dgm:prSet presAssocID="{08801C37-250B-430B-A1EC-82C3EDCD563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DF52F9-A068-48D8-BEFD-379C67A838B3}" type="pres">
      <dgm:prSet presAssocID="{08801C37-250B-430B-A1EC-82C3EDCD5632}" presName="wedge2" presStyleLbl="node1" presStyleIdx="1" presStyleCnt="6"/>
      <dgm:spPr/>
    </dgm:pt>
    <dgm:pt modelId="{F3BB105A-3768-4448-B34F-633202573081}" type="pres">
      <dgm:prSet presAssocID="{08801C37-250B-430B-A1EC-82C3EDCD563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EB0FBB4-2623-444D-A267-365362A570B1}" type="pres">
      <dgm:prSet presAssocID="{08801C37-250B-430B-A1EC-82C3EDCD5632}" presName="wedge3" presStyleLbl="node1" presStyleIdx="2" presStyleCnt="6"/>
      <dgm:spPr/>
    </dgm:pt>
    <dgm:pt modelId="{6470E576-1B8F-4E84-BF66-8D69BFE087DA}" type="pres">
      <dgm:prSet presAssocID="{08801C37-250B-430B-A1EC-82C3EDCD563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8665C4-6210-4FF8-9D35-E9D82284D35D}" type="pres">
      <dgm:prSet presAssocID="{08801C37-250B-430B-A1EC-82C3EDCD5632}" presName="wedge4" presStyleLbl="node1" presStyleIdx="3" presStyleCnt="6"/>
      <dgm:spPr/>
    </dgm:pt>
    <dgm:pt modelId="{4080F39F-C819-40CF-8F87-F302C172AF40}" type="pres">
      <dgm:prSet presAssocID="{08801C37-250B-430B-A1EC-82C3EDCD563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F2EFCED-0D5D-4D68-9D65-C2A22A1C2A2E}" type="pres">
      <dgm:prSet presAssocID="{08801C37-250B-430B-A1EC-82C3EDCD5632}" presName="wedge5" presStyleLbl="node1" presStyleIdx="4" presStyleCnt="6"/>
      <dgm:spPr/>
    </dgm:pt>
    <dgm:pt modelId="{9C56B4CE-ED35-40D5-9D47-BD3D631780E6}" type="pres">
      <dgm:prSet presAssocID="{08801C37-250B-430B-A1EC-82C3EDCD563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96F4BD-9F8E-4902-A2D6-AC1BC3B8D526}" type="pres">
      <dgm:prSet presAssocID="{08801C37-250B-430B-A1EC-82C3EDCD5632}" presName="wedge6" presStyleLbl="node1" presStyleIdx="5" presStyleCnt="6"/>
      <dgm:spPr/>
    </dgm:pt>
    <dgm:pt modelId="{45FE0465-9607-4B6E-BB47-DC94883FA86D}" type="pres">
      <dgm:prSet presAssocID="{08801C37-250B-430B-A1EC-82C3EDCD563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CF6B802-1DE3-4EC6-898B-CA9D7467AB74}" srcId="{08801C37-250B-430B-A1EC-82C3EDCD5632}" destId="{B22E0A04-BE4A-4BF4-99FE-B6899B8F0E7B}" srcOrd="5" destOrd="0" parTransId="{470238D8-D91B-417E-9432-CD038FCE5CE0}" sibTransId="{5263DBAD-6630-4B42-BAA9-7CEC949DEFD7}"/>
    <dgm:cxn modelId="{1F39EA25-1EFB-4EE5-A3DE-DE68A687DACB}" type="presOf" srcId="{08801C37-250B-430B-A1EC-82C3EDCD5632}" destId="{29390B60-4BF1-4A3B-BEBE-D5DFC2BF7508}" srcOrd="0" destOrd="0" presId="urn:microsoft.com/office/officeart/2005/8/layout/chart3"/>
    <dgm:cxn modelId="{8443B03A-F65F-4E98-B669-E4E9618CF8B9}" type="presOf" srcId="{C3F01DC0-E020-40B9-9D87-ED54E81EC656}" destId="{6470E576-1B8F-4E84-BF66-8D69BFE087DA}" srcOrd="1" destOrd="0" presId="urn:microsoft.com/office/officeart/2005/8/layout/chart3"/>
    <dgm:cxn modelId="{A680A13C-9624-4C92-86B7-0F2C92D2596B}" type="presOf" srcId="{B0E2E544-CC58-45E1-8B13-686C97988F54}" destId="{1E56FE7E-1197-41AD-B0D5-F9D1B1E4D923}" srcOrd="0" destOrd="0" presId="urn:microsoft.com/office/officeart/2005/8/layout/chart3"/>
    <dgm:cxn modelId="{4E49405C-E557-4EA9-A18F-4B289AB16CEB}" type="presOf" srcId="{B22E0A04-BE4A-4BF4-99FE-B6899B8F0E7B}" destId="{45FE0465-9607-4B6E-BB47-DC94883FA86D}" srcOrd="1" destOrd="0" presId="urn:microsoft.com/office/officeart/2005/8/layout/chart3"/>
    <dgm:cxn modelId="{90A6D35F-944B-4755-A0CF-4CC9204D9BE8}" type="presOf" srcId="{1CDD8450-9771-48B0-94A1-77BF6B87BC08}" destId="{AB8665C4-6210-4FF8-9D35-E9D82284D35D}" srcOrd="0" destOrd="0" presId="urn:microsoft.com/office/officeart/2005/8/layout/chart3"/>
    <dgm:cxn modelId="{41350E63-247E-41D6-BA75-F451F3CB498E}" srcId="{08801C37-250B-430B-A1EC-82C3EDCD5632}" destId="{1CDD8450-9771-48B0-94A1-77BF6B87BC08}" srcOrd="3" destOrd="0" parTransId="{F1C56859-BBB5-4980-AA49-B54889CB4C3A}" sibTransId="{DD9F41EB-CC77-4E8E-B342-7D6B35E53500}"/>
    <dgm:cxn modelId="{D50D8943-E680-46E6-B670-18680C87607D}" srcId="{08801C37-250B-430B-A1EC-82C3EDCD5632}" destId="{C3F01DC0-E020-40B9-9D87-ED54E81EC656}" srcOrd="2" destOrd="0" parTransId="{C9B7A3F6-978C-47E7-BBF6-480EBC77BE09}" sibTransId="{B0FE753F-0B4C-4E0E-B3FE-8E1FCD9A676D}"/>
    <dgm:cxn modelId="{656AC065-AABB-420D-A387-14B642EAE7EB}" srcId="{08801C37-250B-430B-A1EC-82C3EDCD5632}" destId="{B0E2E544-CC58-45E1-8B13-686C97988F54}" srcOrd="0" destOrd="0" parTransId="{81AB0288-E243-48B4-9261-4014368E4ADC}" sibTransId="{862A49B9-1375-4E6F-BB24-BCD4D94C9297}"/>
    <dgm:cxn modelId="{0C9BE149-2852-40A9-9C9F-C8E789977DC1}" type="presOf" srcId="{C126B0F1-AEC0-472C-ADB2-C80D09716F21}" destId="{61DF52F9-A068-48D8-BEFD-379C67A838B3}" srcOrd="0" destOrd="0" presId="urn:microsoft.com/office/officeart/2005/8/layout/chart3"/>
    <dgm:cxn modelId="{840FB16B-7C7D-406F-BAEB-92AF739489A1}" type="presOf" srcId="{C126B0F1-AEC0-472C-ADB2-C80D09716F21}" destId="{F3BB105A-3768-4448-B34F-633202573081}" srcOrd="1" destOrd="0" presId="urn:microsoft.com/office/officeart/2005/8/layout/chart3"/>
    <dgm:cxn modelId="{36DA11A2-E3FD-4F0A-9715-25E7FE10202C}" type="presOf" srcId="{4E6FB52A-0640-4CC1-92FD-584785972C8B}" destId="{AF2EFCED-0D5D-4D68-9D65-C2A22A1C2A2E}" srcOrd="0" destOrd="0" presId="urn:microsoft.com/office/officeart/2005/8/layout/chart3"/>
    <dgm:cxn modelId="{9B6FE3A6-A4A0-4DC0-8487-A997A29E80AC}" type="presOf" srcId="{B0E2E544-CC58-45E1-8B13-686C97988F54}" destId="{9E0DD03B-C9C5-42C8-A396-E1723CFAFBC9}" srcOrd="1" destOrd="0" presId="urn:microsoft.com/office/officeart/2005/8/layout/chart3"/>
    <dgm:cxn modelId="{C310FAB4-4FC6-4158-ADCA-8C5D6D688007}" srcId="{08801C37-250B-430B-A1EC-82C3EDCD5632}" destId="{4E6FB52A-0640-4CC1-92FD-584785972C8B}" srcOrd="4" destOrd="0" parTransId="{94E82F3A-6D4C-4ED2-9AF1-18E054A21ED8}" sibTransId="{8E462A17-F1FF-4D74-B704-879C9DF6D802}"/>
    <dgm:cxn modelId="{D7BFF8BA-9159-4259-A3E4-40FC3A9A6459}" type="presOf" srcId="{C3F01DC0-E020-40B9-9D87-ED54E81EC656}" destId="{7EB0FBB4-2623-444D-A267-365362A570B1}" srcOrd="0" destOrd="0" presId="urn:microsoft.com/office/officeart/2005/8/layout/chart3"/>
    <dgm:cxn modelId="{70A3DACE-5C44-4DA1-8FCD-60A3AA8E58D7}" type="presOf" srcId="{4E6FB52A-0640-4CC1-92FD-584785972C8B}" destId="{9C56B4CE-ED35-40D5-9D47-BD3D631780E6}" srcOrd="1" destOrd="0" presId="urn:microsoft.com/office/officeart/2005/8/layout/chart3"/>
    <dgm:cxn modelId="{B7E107D1-A9CD-42C8-9E9E-8AE0240B366C}" type="presOf" srcId="{B22E0A04-BE4A-4BF4-99FE-B6899B8F0E7B}" destId="{9396F4BD-9F8E-4902-A2D6-AC1BC3B8D526}" srcOrd="0" destOrd="0" presId="urn:microsoft.com/office/officeart/2005/8/layout/chart3"/>
    <dgm:cxn modelId="{B7CC14F4-9BD3-468C-AB75-A3272D0AB16F}" type="presOf" srcId="{1CDD8450-9771-48B0-94A1-77BF6B87BC08}" destId="{4080F39F-C819-40CF-8F87-F302C172AF40}" srcOrd="1" destOrd="0" presId="urn:microsoft.com/office/officeart/2005/8/layout/chart3"/>
    <dgm:cxn modelId="{3406B9F6-C15E-401A-A7D8-2F7A7A99E26B}" srcId="{08801C37-250B-430B-A1EC-82C3EDCD5632}" destId="{C126B0F1-AEC0-472C-ADB2-C80D09716F21}" srcOrd="1" destOrd="0" parTransId="{A535A36B-32D8-4BEC-B636-5CA6410933A7}" sibTransId="{B6BEC184-F119-496A-A0CC-54B0DAE91409}"/>
    <dgm:cxn modelId="{83EB9098-7382-4B90-B725-11AC6B7B4E15}" type="presParOf" srcId="{29390B60-4BF1-4A3B-BEBE-D5DFC2BF7508}" destId="{1E56FE7E-1197-41AD-B0D5-F9D1B1E4D923}" srcOrd="0" destOrd="0" presId="urn:microsoft.com/office/officeart/2005/8/layout/chart3"/>
    <dgm:cxn modelId="{5D1BB8AD-AB2D-4959-83CB-3F53784CE148}" type="presParOf" srcId="{29390B60-4BF1-4A3B-BEBE-D5DFC2BF7508}" destId="{9E0DD03B-C9C5-42C8-A396-E1723CFAFBC9}" srcOrd="1" destOrd="0" presId="urn:microsoft.com/office/officeart/2005/8/layout/chart3"/>
    <dgm:cxn modelId="{31D130B1-8033-41BF-B29C-50B8C0F1D1F8}" type="presParOf" srcId="{29390B60-4BF1-4A3B-BEBE-D5DFC2BF7508}" destId="{61DF52F9-A068-48D8-BEFD-379C67A838B3}" srcOrd="2" destOrd="0" presId="urn:microsoft.com/office/officeart/2005/8/layout/chart3"/>
    <dgm:cxn modelId="{897E199A-376C-4B32-B52D-64CFF9FDDEA8}" type="presParOf" srcId="{29390B60-4BF1-4A3B-BEBE-D5DFC2BF7508}" destId="{F3BB105A-3768-4448-B34F-633202573081}" srcOrd="3" destOrd="0" presId="urn:microsoft.com/office/officeart/2005/8/layout/chart3"/>
    <dgm:cxn modelId="{587EA8B6-5D2B-4D3E-820D-6C8F1E4572F8}" type="presParOf" srcId="{29390B60-4BF1-4A3B-BEBE-D5DFC2BF7508}" destId="{7EB0FBB4-2623-444D-A267-365362A570B1}" srcOrd="4" destOrd="0" presId="urn:microsoft.com/office/officeart/2005/8/layout/chart3"/>
    <dgm:cxn modelId="{6C00E5F6-9DBA-47CB-AB4E-A4529F0A8BF4}" type="presParOf" srcId="{29390B60-4BF1-4A3B-BEBE-D5DFC2BF7508}" destId="{6470E576-1B8F-4E84-BF66-8D69BFE087DA}" srcOrd="5" destOrd="0" presId="urn:microsoft.com/office/officeart/2005/8/layout/chart3"/>
    <dgm:cxn modelId="{B174DCAA-B59D-4BB9-99A4-AA5EBE2AD378}" type="presParOf" srcId="{29390B60-4BF1-4A3B-BEBE-D5DFC2BF7508}" destId="{AB8665C4-6210-4FF8-9D35-E9D82284D35D}" srcOrd="6" destOrd="0" presId="urn:microsoft.com/office/officeart/2005/8/layout/chart3"/>
    <dgm:cxn modelId="{71E9CE60-80C6-4812-9D39-B18AE1917418}" type="presParOf" srcId="{29390B60-4BF1-4A3B-BEBE-D5DFC2BF7508}" destId="{4080F39F-C819-40CF-8F87-F302C172AF40}" srcOrd="7" destOrd="0" presId="urn:microsoft.com/office/officeart/2005/8/layout/chart3"/>
    <dgm:cxn modelId="{838C0229-4769-486C-8EBE-984D30AB1A3D}" type="presParOf" srcId="{29390B60-4BF1-4A3B-BEBE-D5DFC2BF7508}" destId="{AF2EFCED-0D5D-4D68-9D65-C2A22A1C2A2E}" srcOrd="8" destOrd="0" presId="urn:microsoft.com/office/officeart/2005/8/layout/chart3"/>
    <dgm:cxn modelId="{AABE8302-6507-4D3A-A387-C37F49C2D466}" type="presParOf" srcId="{29390B60-4BF1-4A3B-BEBE-D5DFC2BF7508}" destId="{9C56B4CE-ED35-40D5-9D47-BD3D631780E6}" srcOrd="9" destOrd="0" presId="urn:microsoft.com/office/officeart/2005/8/layout/chart3"/>
    <dgm:cxn modelId="{A3FFDBE6-3425-489A-A28B-ECAC1F4FD5F0}" type="presParOf" srcId="{29390B60-4BF1-4A3B-BEBE-D5DFC2BF7508}" destId="{9396F4BD-9F8E-4902-A2D6-AC1BC3B8D526}" srcOrd="10" destOrd="0" presId="urn:microsoft.com/office/officeart/2005/8/layout/chart3"/>
    <dgm:cxn modelId="{F509B18C-1C71-457A-96F6-290DAB616464}" type="presParOf" srcId="{29390B60-4BF1-4A3B-BEBE-D5DFC2BF7508}" destId="{45FE0465-9607-4B6E-BB47-DC94883FA86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5214D-DA5D-4B48-996D-429435903EA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3BCBC6B-5786-40B3-BCB4-5D3DC10E36EC}">
      <dgm:prSet phldrT="[Tekst]"/>
      <dgm:spPr/>
      <dgm:t>
        <a:bodyPr/>
        <a:lstStyle/>
        <a:p>
          <a:r>
            <a:rPr lang="pl-PL" dirty="0"/>
            <a:t>Czas wolny</a:t>
          </a:r>
        </a:p>
      </dgm:t>
    </dgm:pt>
    <dgm:pt modelId="{27F49F37-76C0-48CC-9B44-3624CCBEF571}" type="parTrans" cxnId="{C8BA46EA-3CCA-4383-87C4-2832B56CBD61}">
      <dgm:prSet/>
      <dgm:spPr/>
      <dgm:t>
        <a:bodyPr/>
        <a:lstStyle/>
        <a:p>
          <a:endParaRPr lang="pl-PL"/>
        </a:p>
      </dgm:t>
    </dgm:pt>
    <dgm:pt modelId="{F968ADAB-B12B-4B0A-AA29-BC48385F02F3}" type="sibTrans" cxnId="{C8BA46EA-3CCA-4383-87C4-2832B56CBD61}">
      <dgm:prSet/>
      <dgm:spPr/>
      <dgm:t>
        <a:bodyPr/>
        <a:lstStyle/>
        <a:p>
          <a:endParaRPr lang="pl-PL"/>
        </a:p>
      </dgm:t>
    </dgm:pt>
    <dgm:pt modelId="{C42D0906-2838-4A19-B0EF-2B8A00A89C61}">
      <dgm:prSet phldrT="[Tekst]"/>
      <dgm:spPr/>
      <dgm:t>
        <a:bodyPr/>
        <a:lstStyle/>
        <a:p>
          <a:r>
            <a:rPr lang="pl-PL" dirty="0"/>
            <a:t>Sen</a:t>
          </a:r>
        </a:p>
      </dgm:t>
    </dgm:pt>
    <dgm:pt modelId="{AD07BADD-DF18-4123-B697-FD75F1FCFA3E}" type="parTrans" cxnId="{96378A64-2FF5-4DBD-91A9-8FE0EE333FBD}">
      <dgm:prSet/>
      <dgm:spPr/>
      <dgm:t>
        <a:bodyPr/>
        <a:lstStyle/>
        <a:p>
          <a:endParaRPr lang="pl-PL"/>
        </a:p>
      </dgm:t>
    </dgm:pt>
    <dgm:pt modelId="{4A433C19-59B3-4BC3-9238-6622B7E71889}" type="sibTrans" cxnId="{96378A64-2FF5-4DBD-91A9-8FE0EE333FBD}">
      <dgm:prSet/>
      <dgm:spPr/>
      <dgm:t>
        <a:bodyPr/>
        <a:lstStyle/>
        <a:p>
          <a:endParaRPr lang="pl-PL"/>
        </a:p>
      </dgm:t>
    </dgm:pt>
    <dgm:pt modelId="{39323EEF-4FDC-4EDD-9A32-84CAE2165C7C}">
      <dgm:prSet phldrT="[Tekst]"/>
      <dgm:spPr/>
      <dgm:t>
        <a:bodyPr/>
        <a:lstStyle/>
        <a:p>
          <a:r>
            <a:rPr lang="pl-PL" dirty="0"/>
            <a:t>Praca</a:t>
          </a:r>
        </a:p>
      </dgm:t>
    </dgm:pt>
    <dgm:pt modelId="{782C7CF4-C48B-4C34-AAA7-369B4B54EEC6}" type="parTrans" cxnId="{D63A2443-5376-43C6-8F01-B81269E555A2}">
      <dgm:prSet/>
      <dgm:spPr/>
      <dgm:t>
        <a:bodyPr/>
        <a:lstStyle/>
        <a:p>
          <a:endParaRPr lang="pl-PL"/>
        </a:p>
      </dgm:t>
    </dgm:pt>
    <dgm:pt modelId="{261662AA-71AE-459E-8A7C-AFAAB8C158D7}" type="sibTrans" cxnId="{D63A2443-5376-43C6-8F01-B81269E555A2}">
      <dgm:prSet/>
      <dgm:spPr/>
      <dgm:t>
        <a:bodyPr/>
        <a:lstStyle/>
        <a:p>
          <a:endParaRPr lang="pl-PL"/>
        </a:p>
      </dgm:t>
    </dgm:pt>
    <dgm:pt modelId="{501102AF-94FB-4A49-AFB7-96EC5440E60E}" type="pres">
      <dgm:prSet presAssocID="{01D5214D-DA5D-4B48-996D-429435903EAA}" presName="compositeShape" presStyleCnt="0">
        <dgm:presLayoutVars>
          <dgm:chMax val="7"/>
          <dgm:dir/>
          <dgm:resizeHandles val="exact"/>
        </dgm:presLayoutVars>
      </dgm:prSet>
      <dgm:spPr/>
    </dgm:pt>
    <dgm:pt modelId="{52C68AAB-3A80-4153-8533-8EB6F278108E}" type="pres">
      <dgm:prSet presAssocID="{01D5214D-DA5D-4B48-996D-429435903EAA}" presName="wedge1" presStyleLbl="node1" presStyleIdx="0" presStyleCnt="3"/>
      <dgm:spPr/>
    </dgm:pt>
    <dgm:pt modelId="{B5D73C6D-F7FA-49AC-B664-78DB29B52B72}" type="pres">
      <dgm:prSet presAssocID="{01D5214D-DA5D-4B48-996D-429435903EAA}" presName="dummy1a" presStyleCnt="0"/>
      <dgm:spPr/>
    </dgm:pt>
    <dgm:pt modelId="{FFBDFE0D-6E91-44A3-ACC6-4AF1A802CA11}" type="pres">
      <dgm:prSet presAssocID="{01D5214D-DA5D-4B48-996D-429435903EAA}" presName="dummy1b" presStyleCnt="0"/>
      <dgm:spPr/>
    </dgm:pt>
    <dgm:pt modelId="{6B4F1E4B-F5E9-4162-813A-048327FC93B3}" type="pres">
      <dgm:prSet presAssocID="{01D5214D-DA5D-4B48-996D-429435903E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FCC721-F411-4C54-AFBD-B6B088E29717}" type="pres">
      <dgm:prSet presAssocID="{01D5214D-DA5D-4B48-996D-429435903EAA}" presName="wedge2" presStyleLbl="node1" presStyleIdx="1" presStyleCnt="3"/>
      <dgm:spPr/>
    </dgm:pt>
    <dgm:pt modelId="{7414EA0A-1EF1-4297-87FF-27E94DA7B642}" type="pres">
      <dgm:prSet presAssocID="{01D5214D-DA5D-4B48-996D-429435903EAA}" presName="dummy2a" presStyleCnt="0"/>
      <dgm:spPr/>
    </dgm:pt>
    <dgm:pt modelId="{57EEC880-EE3E-4CC5-B925-5473649F7042}" type="pres">
      <dgm:prSet presAssocID="{01D5214D-DA5D-4B48-996D-429435903EAA}" presName="dummy2b" presStyleCnt="0"/>
      <dgm:spPr/>
    </dgm:pt>
    <dgm:pt modelId="{DDA3CABD-5347-41BE-A8A7-399DE469E13B}" type="pres">
      <dgm:prSet presAssocID="{01D5214D-DA5D-4B48-996D-429435903E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0126BF-A6BA-43D0-9135-5131F7BDFFB0}" type="pres">
      <dgm:prSet presAssocID="{01D5214D-DA5D-4B48-996D-429435903EAA}" presName="wedge3" presStyleLbl="node1" presStyleIdx="2" presStyleCnt="3"/>
      <dgm:spPr/>
    </dgm:pt>
    <dgm:pt modelId="{83A37D51-E87C-4EC5-83B9-0A65D09E5078}" type="pres">
      <dgm:prSet presAssocID="{01D5214D-DA5D-4B48-996D-429435903EAA}" presName="dummy3a" presStyleCnt="0"/>
      <dgm:spPr/>
    </dgm:pt>
    <dgm:pt modelId="{5EC12D9F-748C-4FC3-BEA5-ADAF02B0E0FA}" type="pres">
      <dgm:prSet presAssocID="{01D5214D-DA5D-4B48-996D-429435903EAA}" presName="dummy3b" presStyleCnt="0"/>
      <dgm:spPr/>
    </dgm:pt>
    <dgm:pt modelId="{DA23C9CA-89E3-4926-9987-C1865A9CF2C3}" type="pres">
      <dgm:prSet presAssocID="{01D5214D-DA5D-4B48-996D-429435903E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9A4A99C-A067-4432-9884-AB03E2B60059}" type="pres">
      <dgm:prSet presAssocID="{F968ADAB-B12B-4B0A-AA29-BC48385F02F3}" presName="arrowWedge1" presStyleLbl="fgSibTrans2D1" presStyleIdx="0" presStyleCnt="3"/>
      <dgm:spPr/>
    </dgm:pt>
    <dgm:pt modelId="{2ABA1277-7EAA-4941-8C91-632ED37599CB}" type="pres">
      <dgm:prSet presAssocID="{4A433C19-59B3-4BC3-9238-6622B7E71889}" presName="arrowWedge2" presStyleLbl="fgSibTrans2D1" presStyleIdx="1" presStyleCnt="3"/>
      <dgm:spPr/>
    </dgm:pt>
    <dgm:pt modelId="{8A4DB8A6-1990-44FB-AC51-53161282C1F8}" type="pres">
      <dgm:prSet presAssocID="{261662AA-71AE-459E-8A7C-AFAAB8C158D7}" presName="arrowWedge3" presStyleLbl="fgSibTrans2D1" presStyleIdx="2" presStyleCnt="3"/>
      <dgm:spPr/>
    </dgm:pt>
  </dgm:ptLst>
  <dgm:cxnLst>
    <dgm:cxn modelId="{DAB97409-D693-4250-B22E-D8D48B56F614}" type="presOf" srcId="{39323EEF-4FDC-4EDD-9A32-84CAE2165C7C}" destId="{DB0126BF-A6BA-43D0-9135-5131F7BDFFB0}" srcOrd="0" destOrd="0" presId="urn:microsoft.com/office/officeart/2005/8/layout/cycle8"/>
    <dgm:cxn modelId="{B5D6650D-360D-4987-B6B7-BE7F4A765E25}" type="presOf" srcId="{C42D0906-2838-4A19-B0EF-2B8A00A89C61}" destId="{BCFCC721-F411-4C54-AFBD-B6B088E29717}" srcOrd="0" destOrd="0" presId="urn:microsoft.com/office/officeart/2005/8/layout/cycle8"/>
    <dgm:cxn modelId="{6D187D0F-4940-4890-97E3-02E4DADE6573}" type="presOf" srcId="{B3BCBC6B-5786-40B3-BCB4-5D3DC10E36EC}" destId="{6B4F1E4B-F5E9-4162-813A-048327FC93B3}" srcOrd="1" destOrd="0" presId="urn:microsoft.com/office/officeart/2005/8/layout/cycle8"/>
    <dgm:cxn modelId="{FFE0C817-6614-42B2-87CE-51762D6AEB25}" type="presOf" srcId="{C42D0906-2838-4A19-B0EF-2B8A00A89C61}" destId="{DDA3CABD-5347-41BE-A8A7-399DE469E13B}" srcOrd="1" destOrd="0" presId="urn:microsoft.com/office/officeart/2005/8/layout/cycle8"/>
    <dgm:cxn modelId="{E3CD982C-1353-4EE3-8773-B25EB8EDA625}" type="presOf" srcId="{01D5214D-DA5D-4B48-996D-429435903EAA}" destId="{501102AF-94FB-4A49-AFB7-96EC5440E60E}" srcOrd="0" destOrd="0" presId="urn:microsoft.com/office/officeart/2005/8/layout/cycle8"/>
    <dgm:cxn modelId="{D63A2443-5376-43C6-8F01-B81269E555A2}" srcId="{01D5214D-DA5D-4B48-996D-429435903EAA}" destId="{39323EEF-4FDC-4EDD-9A32-84CAE2165C7C}" srcOrd="2" destOrd="0" parTransId="{782C7CF4-C48B-4C34-AAA7-369B4B54EEC6}" sibTransId="{261662AA-71AE-459E-8A7C-AFAAB8C158D7}"/>
    <dgm:cxn modelId="{96378A64-2FF5-4DBD-91A9-8FE0EE333FBD}" srcId="{01D5214D-DA5D-4B48-996D-429435903EAA}" destId="{C42D0906-2838-4A19-B0EF-2B8A00A89C61}" srcOrd="1" destOrd="0" parTransId="{AD07BADD-DF18-4123-B697-FD75F1FCFA3E}" sibTransId="{4A433C19-59B3-4BC3-9238-6622B7E71889}"/>
    <dgm:cxn modelId="{73F8A8D7-7D14-40C0-973E-670FA4E1B94A}" type="presOf" srcId="{39323EEF-4FDC-4EDD-9A32-84CAE2165C7C}" destId="{DA23C9CA-89E3-4926-9987-C1865A9CF2C3}" srcOrd="1" destOrd="0" presId="urn:microsoft.com/office/officeart/2005/8/layout/cycle8"/>
    <dgm:cxn modelId="{78E5CCE5-2C58-44F0-9191-D953C255681B}" type="presOf" srcId="{B3BCBC6B-5786-40B3-BCB4-5D3DC10E36EC}" destId="{52C68AAB-3A80-4153-8533-8EB6F278108E}" srcOrd="0" destOrd="0" presId="urn:microsoft.com/office/officeart/2005/8/layout/cycle8"/>
    <dgm:cxn modelId="{C8BA46EA-3CCA-4383-87C4-2832B56CBD61}" srcId="{01D5214D-DA5D-4B48-996D-429435903EAA}" destId="{B3BCBC6B-5786-40B3-BCB4-5D3DC10E36EC}" srcOrd="0" destOrd="0" parTransId="{27F49F37-76C0-48CC-9B44-3624CCBEF571}" sibTransId="{F968ADAB-B12B-4B0A-AA29-BC48385F02F3}"/>
    <dgm:cxn modelId="{2BCAE89D-8C4B-437F-B209-864FE5005113}" type="presParOf" srcId="{501102AF-94FB-4A49-AFB7-96EC5440E60E}" destId="{52C68AAB-3A80-4153-8533-8EB6F278108E}" srcOrd="0" destOrd="0" presId="urn:microsoft.com/office/officeart/2005/8/layout/cycle8"/>
    <dgm:cxn modelId="{D0639510-8B95-4389-90CF-B25A3848BEFE}" type="presParOf" srcId="{501102AF-94FB-4A49-AFB7-96EC5440E60E}" destId="{B5D73C6D-F7FA-49AC-B664-78DB29B52B72}" srcOrd="1" destOrd="0" presId="urn:microsoft.com/office/officeart/2005/8/layout/cycle8"/>
    <dgm:cxn modelId="{04AA22A5-DBEF-4A73-936D-861F744F41D6}" type="presParOf" srcId="{501102AF-94FB-4A49-AFB7-96EC5440E60E}" destId="{FFBDFE0D-6E91-44A3-ACC6-4AF1A802CA11}" srcOrd="2" destOrd="0" presId="urn:microsoft.com/office/officeart/2005/8/layout/cycle8"/>
    <dgm:cxn modelId="{E30A6F56-86C8-4F36-B081-58175D434BAA}" type="presParOf" srcId="{501102AF-94FB-4A49-AFB7-96EC5440E60E}" destId="{6B4F1E4B-F5E9-4162-813A-048327FC93B3}" srcOrd="3" destOrd="0" presId="urn:microsoft.com/office/officeart/2005/8/layout/cycle8"/>
    <dgm:cxn modelId="{D9479670-7FC8-48E4-BE5A-09FADFE9F092}" type="presParOf" srcId="{501102AF-94FB-4A49-AFB7-96EC5440E60E}" destId="{BCFCC721-F411-4C54-AFBD-B6B088E29717}" srcOrd="4" destOrd="0" presId="urn:microsoft.com/office/officeart/2005/8/layout/cycle8"/>
    <dgm:cxn modelId="{2F5A6BFA-24C7-49CA-AF53-0C4E18D86009}" type="presParOf" srcId="{501102AF-94FB-4A49-AFB7-96EC5440E60E}" destId="{7414EA0A-1EF1-4297-87FF-27E94DA7B642}" srcOrd="5" destOrd="0" presId="urn:microsoft.com/office/officeart/2005/8/layout/cycle8"/>
    <dgm:cxn modelId="{2E953498-8A06-43E8-AF90-2FC8001AB741}" type="presParOf" srcId="{501102AF-94FB-4A49-AFB7-96EC5440E60E}" destId="{57EEC880-EE3E-4CC5-B925-5473649F7042}" srcOrd="6" destOrd="0" presId="urn:microsoft.com/office/officeart/2005/8/layout/cycle8"/>
    <dgm:cxn modelId="{C5923D2C-2F3A-465E-8EE1-0DA205322C78}" type="presParOf" srcId="{501102AF-94FB-4A49-AFB7-96EC5440E60E}" destId="{DDA3CABD-5347-41BE-A8A7-399DE469E13B}" srcOrd="7" destOrd="0" presId="urn:microsoft.com/office/officeart/2005/8/layout/cycle8"/>
    <dgm:cxn modelId="{170D688E-CA8C-4A0D-B46F-43588DDEBB7D}" type="presParOf" srcId="{501102AF-94FB-4A49-AFB7-96EC5440E60E}" destId="{DB0126BF-A6BA-43D0-9135-5131F7BDFFB0}" srcOrd="8" destOrd="0" presId="urn:microsoft.com/office/officeart/2005/8/layout/cycle8"/>
    <dgm:cxn modelId="{17A137AF-5549-4C17-8809-5BEDD3C6BA9E}" type="presParOf" srcId="{501102AF-94FB-4A49-AFB7-96EC5440E60E}" destId="{83A37D51-E87C-4EC5-83B9-0A65D09E5078}" srcOrd="9" destOrd="0" presId="urn:microsoft.com/office/officeart/2005/8/layout/cycle8"/>
    <dgm:cxn modelId="{ABCC1140-9195-404E-89CD-490796BEA176}" type="presParOf" srcId="{501102AF-94FB-4A49-AFB7-96EC5440E60E}" destId="{5EC12D9F-748C-4FC3-BEA5-ADAF02B0E0FA}" srcOrd="10" destOrd="0" presId="urn:microsoft.com/office/officeart/2005/8/layout/cycle8"/>
    <dgm:cxn modelId="{BEBBE290-1853-4FD5-9C3C-BB420BA993DF}" type="presParOf" srcId="{501102AF-94FB-4A49-AFB7-96EC5440E60E}" destId="{DA23C9CA-89E3-4926-9987-C1865A9CF2C3}" srcOrd="11" destOrd="0" presId="urn:microsoft.com/office/officeart/2005/8/layout/cycle8"/>
    <dgm:cxn modelId="{1640F753-8C90-4113-A4CA-CB2BAEB9DFD4}" type="presParOf" srcId="{501102AF-94FB-4A49-AFB7-96EC5440E60E}" destId="{C9A4A99C-A067-4432-9884-AB03E2B60059}" srcOrd="12" destOrd="0" presId="urn:microsoft.com/office/officeart/2005/8/layout/cycle8"/>
    <dgm:cxn modelId="{5A2C0AA9-25D6-4B0F-9D0D-4794F6948229}" type="presParOf" srcId="{501102AF-94FB-4A49-AFB7-96EC5440E60E}" destId="{2ABA1277-7EAA-4941-8C91-632ED37599CB}" srcOrd="13" destOrd="0" presId="urn:microsoft.com/office/officeart/2005/8/layout/cycle8"/>
    <dgm:cxn modelId="{A36E25C8-23E9-42BC-AA06-34E3E3441FF3}" type="presParOf" srcId="{501102AF-94FB-4A49-AFB7-96EC5440E60E}" destId="{8A4DB8A6-1990-44FB-AC51-53161282C1F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C51A-5DEC-4DE2-99BF-26DAF7003783}">
      <dsp:nvSpPr>
        <dsp:cNvPr id="0" name=""/>
        <dsp:cNvSpPr/>
      </dsp:nvSpPr>
      <dsp:spPr>
        <a:xfrm>
          <a:off x="214314" y="0"/>
          <a:ext cx="3143271" cy="3357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Krąg  Zainteresowań </a:t>
          </a:r>
        </a:p>
      </dsp:txBody>
      <dsp:txXfrm>
        <a:off x="960841" y="251818"/>
        <a:ext cx="1650217" cy="570789"/>
      </dsp:txXfrm>
    </dsp:sp>
    <dsp:sp modelId="{8A55EC99-B295-4898-9355-069C246208F2}">
      <dsp:nvSpPr>
        <dsp:cNvPr id="0" name=""/>
        <dsp:cNvSpPr/>
      </dsp:nvSpPr>
      <dsp:spPr>
        <a:xfrm>
          <a:off x="1077709" y="1088583"/>
          <a:ext cx="1455815" cy="1455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Krąg wpływu</a:t>
          </a:r>
        </a:p>
      </dsp:txBody>
      <dsp:txXfrm>
        <a:off x="1290908" y="1452544"/>
        <a:ext cx="1029417" cy="72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FE7E-1197-41AD-B0D5-F9D1B1E4D923}">
      <dsp:nvSpPr>
        <dsp:cNvPr id="0" name=""/>
        <dsp:cNvSpPr/>
      </dsp:nvSpPr>
      <dsp:spPr>
        <a:xfrm>
          <a:off x="2156298" y="445822"/>
          <a:ext cx="3840506" cy="3840506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</a:t>
          </a:r>
        </a:p>
      </dsp:txBody>
      <dsp:txXfrm>
        <a:off x="4117700" y="857305"/>
        <a:ext cx="1120147" cy="822965"/>
      </dsp:txXfrm>
    </dsp:sp>
    <dsp:sp modelId="{61DF52F9-A068-48D8-BEFD-379C67A838B3}">
      <dsp:nvSpPr>
        <dsp:cNvPr id="0" name=""/>
        <dsp:cNvSpPr/>
      </dsp:nvSpPr>
      <dsp:spPr>
        <a:xfrm>
          <a:off x="2137396" y="464747"/>
          <a:ext cx="3840506" cy="3840506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</a:t>
          </a:r>
        </a:p>
      </dsp:txBody>
      <dsp:txXfrm>
        <a:off x="4766314" y="1996377"/>
        <a:ext cx="1161296" cy="777245"/>
      </dsp:txXfrm>
    </dsp:sp>
    <dsp:sp modelId="{7EB0FBB4-2623-444D-A267-365362A570B1}">
      <dsp:nvSpPr>
        <dsp:cNvPr id="0" name=""/>
        <dsp:cNvSpPr/>
      </dsp:nvSpPr>
      <dsp:spPr>
        <a:xfrm>
          <a:off x="2137396" y="464747"/>
          <a:ext cx="3840506" cy="3840506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</a:t>
          </a:r>
        </a:p>
      </dsp:txBody>
      <dsp:txXfrm>
        <a:off x="4098797" y="3070805"/>
        <a:ext cx="1120147" cy="822965"/>
      </dsp:txXfrm>
    </dsp:sp>
    <dsp:sp modelId="{AB8665C4-6210-4FF8-9D35-E9D82284D35D}">
      <dsp:nvSpPr>
        <dsp:cNvPr id="0" name=""/>
        <dsp:cNvSpPr/>
      </dsp:nvSpPr>
      <dsp:spPr>
        <a:xfrm>
          <a:off x="2137396" y="464747"/>
          <a:ext cx="3840506" cy="3840506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…….</a:t>
          </a:r>
        </a:p>
      </dsp:txBody>
      <dsp:txXfrm>
        <a:off x="2896353" y="3070805"/>
        <a:ext cx="1120147" cy="822965"/>
      </dsp:txXfrm>
    </dsp:sp>
    <dsp:sp modelId="{AF2EFCED-0D5D-4D68-9D65-C2A22A1C2A2E}">
      <dsp:nvSpPr>
        <dsp:cNvPr id="0" name=""/>
        <dsp:cNvSpPr/>
      </dsp:nvSpPr>
      <dsp:spPr>
        <a:xfrm>
          <a:off x="2137396" y="464747"/>
          <a:ext cx="3840506" cy="3840506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</a:t>
          </a:r>
        </a:p>
      </dsp:txBody>
      <dsp:txXfrm>
        <a:off x="2196832" y="1996377"/>
        <a:ext cx="1161296" cy="777245"/>
      </dsp:txXfrm>
    </dsp:sp>
    <dsp:sp modelId="{9396F4BD-9F8E-4902-A2D6-AC1BC3B8D526}">
      <dsp:nvSpPr>
        <dsp:cNvPr id="0" name=""/>
        <dsp:cNvSpPr/>
      </dsp:nvSpPr>
      <dsp:spPr>
        <a:xfrm>
          <a:off x="2137396" y="464747"/>
          <a:ext cx="3840506" cy="384050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……</a:t>
          </a:r>
        </a:p>
      </dsp:txBody>
      <dsp:txXfrm>
        <a:off x="2896353" y="876229"/>
        <a:ext cx="1120147" cy="822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8AAB-3A80-4153-8533-8EB6F278108E}">
      <dsp:nvSpPr>
        <dsp:cNvPr id="0" name=""/>
        <dsp:cNvSpPr/>
      </dsp:nvSpPr>
      <dsp:spPr>
        <a:xfrm>
          <a:off x="1342970" y="250229"/>
          <a:ext cx="3233736" cy="32337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Czas wolny</a:t>
          </a:r>
        </a:p>
      </dsp:txBody>
      <dsp:txXfrm>
        <a:off x="3047226" y="935473"/>
        <a:ext cx="1154905" cy="962421"/>
      </dsp:txXfrm>
    </dsp:sp>
    <dsp:sp modelId="{BCFCC721-F411-4C54-AFBD-B6B088E29717}">
      <dsp:nvSpPr>
        <dsp:cNvPr id="0" name=""/>
        <dsp:cNvSpPr/>
      </dsp:nvSpPr>
      <dsp:spPr>
        <a:xfrm>
          <a:off x="1276370" y="365720"/>
          <a:ext cx="3233736" cy="32337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Sen</a:t>
          </a:r>
        </a:p>
      </dsp:txBody>
      <dsp:txXfrm>
        <a:off x="2046308" y="2463799"/>
        <a:ext cx="1732358" cy="846930"/>
      </dsp:txXfrm>
    </dsp:sp>
    <dsp:sp modelId="{DB0126BF-A6BA-43D0-9135-5131F7BDFFB0}">
      <dsp:nvSpPr>
        <dsp:cNvPr id="0" name=""/>
        <dsp:cNvSpPr/>
      </dsp:nvSpPr>
      <dsp:spPr>
        <a:xfrm>
          <a:off x="1209771" y="250229"/>
          <a:ext cx="3233736" cy="32337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Praca</a:t>
          </a:r>
        </a:p>
      </dsp:txBody>
      <dsp:txXfrm>
        <a:off x="1584345" y="935473"/>
        <a:ext cx="1154905" cy="962421"/>
      </dsp:txXfrm>
    </dsp:sp>
    <dsp:sp modelId="{C9A4A99C-A067-4432-9884-AB03E2B60059}">
      <dsp:nvSpPr>
        <dsp:cNvPr id="0" name=""/>
        <dsp:cNvSpPr/>
      </dsp:nvSpPr>
      <dsp:spPr>
        <a:xfrm>
          <a:off x="1143053" y="50045"/>
          <a:ext cx="3634103" cy="36341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A1277-7EAA-4941-8C91-632ED37599CB}">
      <dsp:nvSpPr>
        <dsp:cNvPr id="0" name=""/>
        <dsp:cNvSpPr/>
      </dsp:nvSpPr>
      <dsp:spPr>
        <a:xfrm>
          <a:off x="1076187" y="165332"/>
          <a:ext cx="3634103" cy="36341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B8A6-1990-44FB-AC51-53161282C1F8}">
      <dsp:nvSpPr>
        <dsp:cNvPr id="0" name=""/>
        <dsp:cNvSpPr/>
      </dsp:nvSpPr>
      <dsp:spPr>
        <a:xfrm>
          <a:off x="1009320" y="50045"/>
          <a:ext cx="3634103" cy="36341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33E4-6449-4855-BCDF-6D8B68890F2E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7F5D-5AD6-42C0-AB7A-F86DD10886A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3780-B4F5-408F-865C-A6CC1E5B2946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423A-BD28-4273-BCAC-32CEABA6AC7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545554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CACAC"/>
                </a:solidFill>
                <a:latin typeface="Open Sans Light"/>
                <a:cs typeface="Open Sans Light"/>
              </a:defRPr>
            </a:lvl1pPr>
          </a:lstStyle>
          <a:p>
            <a:pPr marL="126364">
              <a:lnSpc>
                <a:spcPct val="100000"/>
              </a:lnSpc>
            </a:pPr>
            <a:fld id="{81D60167-4931-47E6-BA6A-407CBD079E47}" type="slidenum">
              <a:rPr spc="-5" dirty="0"/>
              <a:pPr marL="126364">
                <a:lnSpc>
                  <a:spcPct val="100000"/>
                </a:lnSpc>
              </a:pPr>
              <a:t>‹#›</a:t>
            </a:fld>
            <a:r>
              <a:rPr spc="-5" dirty="0"/>
              <a:t> / </a:t>
            </a:r>
            <a:r>
              <a:rPr spc="-10" dirty="0"/>
              <a:t>2</a:t>
            </a:r>
            <a:r>
              <a:rPr spc="-5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br>
              <a:rPr lang="pl-PL" sz="1100" dirty="0"/>
            </a:br>
            <a:r>
              <a:rPr lang="pl-PL" sz="1100" b="1" dirty="0"/>
              <a:t> „APERTUS UCZELNIA DOSTĘPNA DLA WSZYSTKICH”</a:t>
            </a:r>
            <a:br>
              <a:rPr lang="pl-PL" sz="1100" dirty="0"/>
            </a:br>
            <a:r>
              <a:rPr lang="pl-PL" sz="1100" dirty="0"/>
              <a:t>Projekt współfinansowany przez Unię Europejską w ramach Europejskiego Funduszu Społecznego,</a:t>
            </a:r>
            <a:br>
              <a:rPr lang="pl-PL" sz="1100" dirty="0"/>
            </a:br>
            <a:r>
              <a:rPr lang="pl-PL" sz="1100" dirty="0"/>
              <a:t>PO WER Priorytet III Szkolnictwo wyższe dla gospodarki i rozwoju, Działanie 3.5 Kompleksowe programy </a:t>
            </a:r>
            <a:br>
              <a:rPr lang="pl-PL" sz="1100" dirty="0"/>
            </a:br>
            <a:r>
              <a:rPr lang="pl-PL" sz="1100" dirty="0"/>
              <a:t>szkół wyższych</a:t>
            </a:r>
            <a:br>
              <a:rPr lang="pl-PL" sz="1100" dirty="0"/>
            </a:br>
            <a:r>
              <a:rPr lang="pl-PL" sz="1100" b="1" dirty="0"/>
              <a:t> </a:t>
            </a:r>
            <a:br>
              <a:rPr lang="pl-PL" sz="1100" dirty="0"/>
            </a:br>
            <a:endParaRPr lang="pl-PL" sz="1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Techniki radzenia sobie z agresją studenta oraz z własnymi emocjami w trudnych sytuacjach trening kontroli stresu i relaksacji </a:t>
            </a:r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r>
              <a:rPr lang="pl-PL" sz="1100" b="1" dirty="0"/>
              <a:t>Akademia Nauk Stosowanych Stefana Batorego</a:t>
            </a:r>
            <a:endParaRPr lang="pl-PL" sz="1100" dirty="0"/>
          </a:p>
          <a:p>
            <a:pPr algn="ctr">
              <a:buNone/>
            </a:pPr>
            <a:r>
              <a:rPr lang="pl-PL" sz="1100" dirty="0"/>
              <a:t>96-100 Skierniewice ul. Batorego 64C</a:t>
            </a:r>
          </a:p>
          <a:p>
            <a:pPr algn="ctr">
              <a:buNone/>
            </a:pPr>
            <a:r>
              <a:rPr lang="pl-PL" sz="1100" dirty="0"/>
              <a:t>REGON: 100095322, NIP: 836-177-07-23</a:t>
            </a:r>
          </a:p>
          <a:p>
            <a:pPr algn="ctr">
              <a:buNone/>
            </a:pPr>
            <a:r>
              <a:rPr lang="pl-PL" sz="1100" dirty="0"/>
              <a:t>Biuro Projektu: tel. 46 834 40 21</a:t>
            </a:r>
          </a:p>
          <a:p>
            <a:pPr algn="ctr">
              <a:buNone/>
            </a:pPr>
            <a:r>
              <a:rPr lang="pl-PL" sz="1100" dirty="0"/>
              <a:t>www.projekt.ansb.pl</a:t>
            </a:r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endParaRPr lang="pl-PL" sz="1800" dirty="0"/>
          </a:p>
        </p:txBody>
      </p:sp>
      <p:pic>
        <p:nvPicPr>
          <p:cNvPr id="2050" name="Picture 2" descr="logo_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14382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znak_barw_rp_poziom_szara_ramka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17081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U_EFS_rgb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0145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\Desktop\image0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071678"/>
            <a:ext cx="505816" cy="43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Jak rodzi się agresja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35771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pl-PL" sz="3600" dirty="0">
              <a:solidFill>
                <a:srgbClr val="00B0F0"/>
              </a:solidFill>
            </a:endParaRPr>
          </a:p>
          <a:p>
            <a:r>
              <a:rPr lang="pl-PL" dirty="0"/>
              <a:t>Człowiek „nabywa” agresję około 11.-14. roku życia</a:t>
            </a:r>
          </a:p>
          <a:p>
            <a:r>
              <a:rPr lang="pl-PL" dirty="0"/>
              <a:t>Agresji  jako przejaw walki o przetrwanie, którego w procesie rozwoju i socjalizacji  oduczamy się </a:t>
            </a:r>
          </a:p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Mechanizmy decydujące o oduczaniu się agresji                   ( wygaszacze agresji )</a:t>
            </a:r>
          </a:p>
          <a:p>
            <a:pPr>
              <a:buNone/>
            </a:pPr>
            <a:r>
              <a:rPr lang="pl-PL" dirty="0"/>
              <a:t>- Przywiązanie ( daje sygnał, że nie trzeba być agresywnym, bo jest ktoś kto nas obroni)</a:t>
            </a:r>
          </a:p>
          <a:p>
            <a:pPr>
              <a:buNone/>
            </a:pPr>
            <a:r>
              <a:rPr lang="pl-PL" dirty="0"/>
              <a:t>- Mentalizacja umiejętność  rozumienia u siebie i u innych stanów mentalnych ( myśli, pragnienia, uczucia)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Mowa Nienawiści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/>
          <a:lstStyle/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Modelowanie społeczne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/>
              <a:t>Powszechna w mediach agresja stanowić może wzorzec postępowania modelujący zachowania bieżące, ale również wpływający na uaktywnienie takich zachowań w bardziej odległej przyszłości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Mowa Nienawiści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3300" b="1" dirty="0">
                <a:solidFill>
                  <a:srgbClr val="00B0F0"/>
                </a:solidFill>
              </a:rPr>
              <a:t>Społeczne przyzwolenie</a:t>
            </a:r>
          </a:p>
          <a:p>
            <a:pPr algn="ctr">
              <a:buNone/>
            </a:pPr>
            <a:endParaRPr lang="pl-PL" sz="3300" b="1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pl-PL" dirty="0"/>
              <a:t>Wszechobecna retoryka nienawiści tworzy klimat społecznego przyzwolenia dla takiego sposobu komunikacji społecznej</a:t>
            </a:r>
          </a:p>
          <a:p>
            <a:pPr algn="ctr">
              <a:buNone/>
            </a:pPr>
            <a:r>
              <a:rPr lang="pl-PL" dirty="0"/>
              <a:t>Powszechność mowy nienawiści w przestrzeni publiczne nie tylko wpływa na stosunki społeczne w tym m.in. zmniejsza zaufanie wzajemne, zmienia klimat wzajemnych relacji międzyludzkich, ale także jak wskazują badania socjologiczne* wpływa na pojawianie się zachowań agresywnych.</a:t>
            </a:r>
          </a:p>
          <a:p>
            <a:pPr algn="ctr">
              <a:buNone/>
            </a:pPr>
            <a:endParaRPr lang="pl-PL" sz="24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r>
              <a:rPr lang="pl-PL" sz="1100" dirty="0"/>
              <a:t>*B. Józefik, Psychoterapeuci wobec konfliktu politycznego i mowy nienawiści [w:] Agresja-perspektywa psychoterapeutów, Kraków 2017.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Mowa Nienawiści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434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3600" b="1" dirty="0">
                <a:solidFill>
                  <a:srgbClr val="00B0F0"/>
                </a:solidFill>
              </a:rPr>
              <a:t>Powszechność przekazu</a:t>
            </a:r>
          </a:p>
          <a:p>
            <a:pPr algn="ctr">
              <a:buNone/>
            </a:pPr>
            <a:endParaRPr lang="pl-PL" sz="3300" b="1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pl-PL" dirty="0"/>
              <a:t>Następuje także niebywałe i nieznane wcześniej nasycenie przestrzeni publicznej tego typu agresywnymi przekazami a jednocześnie ma miejsce nieznana dotychczas ( ze względu na pojawienie się masowych źródeł informacji) zwiększająca się ekspozycja na czynniki mowy nienawiści.</a:t>
            </a:r>
          </a:p>
          <a:p>
            <a:pPr algn="ctr">
              <a:buNone/>
            </a:pPr>
            <a:r>
              <a:rPr lang="pl-PL" dirty="0"/>
              <a:t>Pod wpływem takiego obciążenia następuje zobojętnienie na takie bodźce oraz co gorsza postępujące zwiększenie akceptacji dla takich zachowań* </a:t>
            </a:r>
          </a:p>
          <a:p>
            <a:pPr algn="ctr">
              <a:buNone/>
            </a:pPr>
            <a:endParaRPr lang="pl-PL" sz="24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endParaRPr lang="pl-PL" sz="1100" dirty="0"/>
          </a:p>
          <a:p>
            <a:pPr algn="ctr">
              <a:buNone/>
            </a:pPr>
            <a:r>
              <a:rPr lang="pl-PL" sz="1100" dirty="0"/>
              <a:t>*B. Józefik, Psychoterapeuci wobec konfliktu politycznego i mowy nienawiści [w:] Agresja-perspektywa psychoterapeutów, Kraków 2017.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Procesy poznawcze a agresja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3500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>
                <a:solidFill>
                  <a:srgbClr val="00B050"/>
                </a:solidFill>
              </a:rPr>
              <a:t>Procesy poznawcze </a:t>
            </a:r>
            <a:r>
              <a:rPr lang="pl-PL" dirty="0">
                <a:solidFill>
                  <a:srgbClr val="00B050"/>
                </a:solidFill>
              </a:rPr>
              <a:t>(przekonania o sobie i innych) </a:t>
            </a:r>
          </a:p>
          <a:p>
            <a:pPr algn="ctr">
              <a:buNone/>
            </a:pPr>
            <a:r>
              <a:rPr lang="pl-PL" b="1" dirty="0"/>
              <a:t>+</a:t>
            </a:r>
          </a:p>
          <a:p>
            <a:pPr algn="ctr">
              <a:buNone/>
            </a:pP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b="1" dirty="0">
                <a:solidFill>
                  <a:srgbClr val="00B0F0"/>
                </a:solidFill>
              </a:rPr>
              <a:t>Reakcje afektywne</a:t>
            </a:r>
          </a:p>
          <a:p>
            <a:pPr algn="ctr">
              <a:buNone/>
            </a:pPr>
            <a:r>
              <a:rPr lang="pl-PL" b="1" dirty="0"/>
              <a:t>= </a:t>
            </a:r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AGRESJA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Procesy poznawcze a agresja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3500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Przekonania o sobie i grupie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  <a:p>
            <a:pPr marL="457200" indent="-457200" algn="ctr">
              <a:buAutoNum type="arabicPeriod"/>
            </a:pPr>
            <a:r>
              <a:rPr lang="pl-PL" sz="2400" b="1" dirty="0"/>
              <a:t>Idealizm i wiara w nierealistyczne ideologie czy wizje świata</a:t>
            </a:r>
          </a:p>
          <a:p>
            <a:pPr marL="457200" indent="-457200" algn="ctr">
              <a:buNone/>
            </a:pPr>
            <a:endParaRPr lang="pl-PL" sz="2400" b="1" dirty="0"/>
          </a:p>
          <a:p>
            <a:pPr marL="457200" indent="-457200" algn="ctr">
              <a:buNone/>
            </a:pPr>
            <a:r>
              <a:rPr lang="pl-PL" sz="2400" b="1" dirty="0"/>
              <a:t>(Ogrodnik i jego idealny ogród)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Procesy poznawcze a agresja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Przekonania o sobie i grupie</a:t>
            </a:r>
          </a:p>
          <a:p>
            <a:pPr algn="ctr">
              <a:buNone/>
            </a:pPr>
            <a:r>
              <a:rPr lang="pl-PL" sz="2400" b="1" dirty="0"/>
              <a:t>2. Zagrożony egotyzm-pozytywna nie zawsze uzasadniona ocena samego siebie </a:t>
            </a:r>
          </a:p>
          <a:p>
            <a:pPr algn="ctr">
              <a:buNone/>
            </a:pPr>
            <a:endParaRPr lang="pl-PL" sz="2400" b="1" dirty="0"/>
          </a:p>
          <a:p>
            <a:pPr>
              <a:buFontTx/>
              <a:buChar char="-"/>
            </a:pPr>
            <a:r>
              <a:rPr lang="pl-PL" sz="2400" b="1" dirty="0"/>
              <a:t>Agresja wywoływana przez osoby o wysokiej lecz niestabilnej samoocenie </a:t>
            </a:r>
          </a:p>
          <a:p>
            <a:pPr>
              <a:buFontTx/>
              <a:buChar char="-"/>
            </a:pPr>
            <a:r>
              <a:rPr lang="pl-PL" sz="2400" b="1" dirty="0"/>
              <a:t>Agresja jako sposób osobowości narcystycznych na wyróżnienie się</a:t>
            </a:r>
            <a:r>
              <a:rPr lang="pl-PL" b="1" dirty="0"/>
              <a:t> 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572032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00B0F0"/>
                </a:solidFill>
              </a:rPr>
              <a:t>Środowisko vs. natura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Środowisko vs. natura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Natura</a:t>
            </a:r>
          </a:p>
          <a:p>
            <a:pPr algn="ctr">
              <a:buNone/>
            </a:pPr>
            <a:endParaRPr lang="pl-PL" sz="2800" b="1" dirty="0">
              <a:solidFill>
                <a:srgbClr val="00B0F0"/>
              </a:solidFill>
            </a:endParaRPr>
          </a:p>
          <a:p>
            <a:r>
              <a:rPr lang="pl-PL" sz="2400" dirty="0"/>
              <a:t>Testosteron kontra kortyzol i ich wpływ na dominację i walkę o status i działania agresywne</a:t>
            </a:r>
          </a:p>
          <a:p>
            <a:r>
              <a:rPr lang="pl-PL" sz="2400" dirty="0"/>
              <a:t>Dominacja   T         C  </a:t>
            </a:r>
          </a:p>
          <a:p>
            <a:r>
              <a:rPr lang="pl-PL" sz="2400" dirty="0"/>
              <a:t>Brak dominacji    T        C        </a:t>
            </a:r>
          </a:p>
          <a:p>
            <a:r>
              <a:rPr lang="pl-PL" sz="2400" dirty="0"/>
              <a:t>Zachowania agresywne i niski poziom neuroprzekaźnika -   serotoniny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  <a:p>
            <a:pPr>
              <a:buNone/>
            </a:pPr>
            <a:endParaRPr lang="pl-PL" sz="2400" dirty="0"/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rot="16200000" flipV="1">
            <a:off x="2536017" y="3679033"/>
            <a:ext cx="228608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5400000">
            <a:off x="3364701" y="3707605"/>
            <a:ext cx="2714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6200000" flipV="1">
            <a:off x="3107521" y="4107661"/>
            <a:ext cx="228608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16200000" flipV="1">
            <a:off x="3893339" y="4107661"/>
            <a:ext cx="228608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Środowisko vs. natura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000" b="1" dirty="0">
                <a:solidFill>
                  <a:srgbClr val="00B0F0"/>
                </a:solidFill>
              </a:rPr>
              <a:t>Środowisko</a:t>
            </a:r>
          </a:p>
          <a:p>
            <a:pPr algn="ctr">
              <a:buNone/>
            </a:pPr>
            <a:endParaRPr lang="pl-PL" sz="3000" b="1" dirty="0">
              <a:solidFill>
                <a:srgbClr val="00B0F0"/>
              </a:solidFill>
            </a:endParaRPr>
          </a:p>
          <a:p>
            <a:r>
              <a:rPr lang="pl-PL" sz="2400" dirty="0"/>
              <a:t>Transgeneracyjne* przekazywanie agresji Ivan Boszormenyi-Nagy – ukryte lojalności</a:t>
            </a:r>
          </a:p>
          <a:p>
            <a:endParaRPr lang="pl-PL" sz="2400" dirty="0"/>
          </a:p>
          <a:p>
            <a:pPr algn="ctr">
              <a:buNone/>
            </a:pPr>
            <a:r>
              <a:rPr lang="pl-PL" sz="2400" dirty="0"/>
              <a:t> „</a:t>
            </a:r>
            <a:r>
              <a:rPr lang="pl-PL" sz="2400" i="1" dirty="0"/>
              <a:t>Nie da się zniszczyć historii rodziny, a tym samym historii społeczeństwa…” </a:t>
            </a:r>
          </a:p>
          <a:p>
            <a:pPr>
              <a:buNone/>
            </a:pPr>
            <a:endParaRPr lang="pl-PL" sz="2400" i="1" dirty="0"/>
          </a:p>
          <a:p>
            <a:r>
              <a:rPr lang="pl-PL" sz="2400" i="1" dirty="0"/>
              <a:t>Rozwiązywanie konfliktów przez agresję</a:t>
            </a:r>
          </a:p>
          <a:p>
            <a:r>
              <a:rPr lang="pl-PL" sz="2400" i="1" dirty="0"/>
              <a:t>Rozładowywanie napięcia emocjonalnego przez agresję </a:t>
            </a:r>
          </a:p>
          <a:p>
            <a:pPr algn="ctr">
              <a:buNone/>
            </a:pPr>
            <a:endParaRPr lang="pl-PL" sz="2400" i="1" dirty="0"/>
          </a:p>
          <a:p>
            <a:pPr algn="ctr">
              <a:buNone/>
            </a:pPr>
            <a:endParaRPr lang="pl-PL" sz="1400" dirty="0"/>
          </a:p>
          <a:p>
            <a:pPr algn="ctr">
              <a:buNone/>
            </a:pPr>
            <a:r>
              <a:rPr lang="pl-PL" sz="1400" dirty="0"/>
              <a:t>* Częściowo nieuświadomione przekazywanie przekonań, uczuć, lęków z pokolenia na pokolenie</a:t>
            </a:r>
            <a:endParaRPr lang="pl-PL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pic>
        <p:nvPicPr>
          <p:cNvPr id="9" name="Symbol zastępczy zawartości 8" descr="punch-316605_128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5072098" cy="3356302"/>
          </a:xfrm>
        </p:spPr>
      </p:pic>
      <p:sp>
        <p:nvSpPr>
          <p:cNvPr id="10" name="Prostokąt 9"/>
          <p:cNvSpPr/>
          <p:nvPr/>
        </p:nvSpPr>
        <p:spPr>
          <a:xfrm>
            <a:off x="285720" y="464344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b="1" dirty="0">
                <a:solidFill>
                  <a:srgbClr val="00B0F0"/>
                </a:solidFill>
              </a:rPr>
              <a:t>Wszelkie zachowania, w tym zachowania werbalne, których celem jest wyrządzenie krzywdy  w sposób bezpośredni lub pośredni sobie lub innej osobie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Środowisko vs. natura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2862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Środowisko</a:t>
            </a:r>
          </a:p>
          <a:p>
            <a:pPr algn="ctr">
              <a:buNone/>
            </a:pPr>
            <a:endParaRPr lang="pl-PL" sz="2800" dirty="0">
              <a:solidFill>
                <a:srgbClr val="00B0F0"/>
              </a:solidFill>
            </a:endParaRPr>
          </a:p>
          <a:p>
            <a:pPr algn="ctr"/>
            <a:r>
              <a:rPr lang="pl-PL" sz="2400" i="1" dirty="0"/>
              <a:t>Epigenetyka- pozagenowe, środowiskowe uwarunkowania zmian  - Conrad </a:t>
            </a:r>
            <a:r>
              <a:rPr lang="pl-PL" sz="2400" i="1" dirty="0" err="1"/>
              <a:t>Waddington</a:t>
            </a:r>
            <a:endParaRPr lang="pl-PL" sz="2400" i="1" dirty="0"/>
          </a:p>
          <a:p>
            <a:pPr>
              <a:buNone/>
            </a:pPr>
            <a:r>
              <a:rPr lang="pl-PL" sz="2400" dirty="0"/>
              <a:t> 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</p:txBody>
      </p:sp>
      <p:pic>
        <p:nvPicPr>
          <p:cNvPr id="9" name="Symbol zastępczy zawartości 8" descr="brain-605603__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357562"/>
            <a:ext cx="358141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Środowisko vs. natura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3500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Rywalizacja o status* jako czynnik generujący zachowania agresywne</a:t>
            </a:r>
          </a:p>
          <a:p>
            <a:pPr algn="ctr">
              <a:buNone/>
            </a:pPr>
            <a:endParaRPr lang="pl-PL" sz="28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pl-PL" sz="2400" dirty="0"/>
              <a:t>*Status jako pozycja osobnika  w hierarchii społecznej, która warunkuje dostęp do zasobów. Zbudowany na zasadach  różnych form nacisku (groźba, siła) lub prestiżu</a:t>
            </a: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pic>
        <p:nvPicPr>
          <p:cNvPr id="18" name="Symbol zastępczy zawartości 17" descr="man-5445948_128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43050"/>
            <a:ext cx="5286412" cy="385910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 dwukierunkowa</a:t>
            </a:r>
          </a:p>
        </p:txBody>
      </p:sp>
      <p:pic>
        <p:nvPicPr>
          <p:cNvPr id="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357430"/>
            <a:ext cx="5691671" cy="249699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pic>
        <p:nvPicPr>
          <p:cNvPr id="9" name="Symbol zastępczy zawartości 3" descr="pobra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27" y="2631014"/>
            <a:ext cx="7813532" cy="3214710"/>
          </a:xfrm>
        </p:spPr>
      </p:pic>
      <p:sp>
        <p:nvSpPr>
          <p:cNvPr id="11" name="Prostokąt 10"/>
          <p:cNvSpPr/>
          <p:nvPr/>
        </p:nvSpPr>
        <p:spPr>
          <a:xfrm>
            <a:off x="642910" y="178592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B0F0"/>
                </a:solidFill>
              </a:rPr>
              <a:t>Model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de-DE" sz="2400" b="1" dirty="0">
                <a:solidFill>
                  <a:srgbClr val="00B0F0"/>
                </a:solidFill>
              </a:rPr>
              <a:t>komunikacji Friedmanna Schulza von Thuna</a:t>
            </a:r>
            <a:endParaRPr lang="pl-PL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71472" y="1571613"/>
            <a:ext cx="8229600" cy="4286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de-DE" sz="3400" b="1" dirty="0">
                <a:solidFill>
                  <a:srgbClr val="00B0F0"/>
                </a:solidFill>
              </a:rPr>
              <a:t>Model</a:t>
            </a:r>
            <a:r>
              <a:rPr lang="pl-PL" sz="3400" b="1" dirty="0">
                <a:solidFill>
                  <a:srgbClr val="00B0F0"/>
                </a:solidFill>
              </a:rPr>
              <a:t> </a:t>
            </a:r>
            <a:r>
              <a:rPr lang="de-DE" sz="3400" b="1" dirty="0">
                <a:solidFill>
                  <a:srgbClr val="00B0F0"/>
                </a:solidFill>
              </a:rPr>
              <a:t>komunikacji Friedmanna Schulza von Thuna</a:t>
            </a:r>
            <a:endParaRPr lang="pl-PL" sz="3400" b="1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>
                <a:solidFill>
                  <a:srgbClr val="00B0F0"/>
                </a:solidFill>
              </a:rPr>
              <a:t>płaszczyzna faktów - zawiera treść rzeczową wypowiedzi, taką jak dane i fakty, które są częścią informacji</a:t>
            </a:r>
          </a:p>
          <a:p>
            <a:r>
              <a:rPr lang="pl-PL" dirty="0">
                <a:solidFill>
                  <a:srgbClr val="00B050"/>
                </a:solidFill>
              </a:rPr>
              <a:t>płaszczyzna ujawniania siebie - jest komunikowana świadomie lub nieświadomie i wyjawia odbiorcy informacje na temat nadawcy, np. motywy jego zachowania, wartości w które wierzy, emocje</a:t>
            </a:r>
          </a:p>
          <a:p>
            <a:r>
              <a:rPr lang="pl-PL" dirty="0">
                <a:solidFill>
                  <a:srgbClr val="FFC000"/>
                </a:solidFill>
              </a:rPr>
              <a:t>płaszczyzna relacji - zawiera informację na temat relacji między nadawcą a odbiorcą. Informuje o tym jak nadawca traktuje swojego rozmówcę i jaka jest jego postawa wobec odbiorcy. Odbiorca interpretuje, co przekaz rzeczowy mówi o relacji.</a:t>
            </a:r>
          </a:p>
          <a:p>
            <a:r>
              <a:rPr lang="pl-PL" dirty="0">
                <a:solidFill>
                  <a:srgbClr val="FF0000"/>
                </a:solidFill>
              </a:rPr>
              <a:t>płaszczyzna apelu - zawiera informację o efekcie jakiego spodziewa się nadawca, jego potrzebach i oczekiwaniach. Wezwanie do działania 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71490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de-DE" sz="4000" b="1" dirty="0">
                <a:solidFill>
                  <a:srgbClr val="00B0F0"/>
                </a:solidFill>
              </a:rPr>
              <a:t>Model</a:t>
            </a:r>
            <a:r>
              <a:rPr lang="pl-PL" sz="4000" b="1" dirty="0">
                <a:solidFill>
                  <a:srgbClr val="00B0F0"/>
                </a:solidFill>
              </a:rPr>
              <a:t> </a:t>
            </a:r>
            <a:r>
              <a:rPr lang="de-DE" sz="4000" b="1" dirty="0">
                <a:solidFill>
                  <a:srgbClr val="00B0F0"/>
                </a:solidFill>
              </a:rPr>
              <a:t>komunikacji Friedmanna Schulza von Thuna</a:t>
            </a:r>
            <a:endParaRPr lang="pl-PL" sz="4000" b="1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/>
              <a:t>Każda płaszczyzna komunikatu może zostać źle odczytana. Klasycznym przykładem zaproponowanym przez Schulza von Thuna jest rozmowa pasażera z kierowcą:</a:t>
            </a:r>
          </a:p>
          <a:p>
            <a:r>
              <a:rPr lang="pl-PL" dirty="0"/>
              <a:t>Pasażer mówi kierowcy </a:t>
            </a:r>
            <a:r>
              <a:rPr lang="pl-PL" i="1" dirty="0"/>
              <a:t>"Światło jest zielone</a:t>
            </a:r>
            <a:r>
              <a:rPr lang="pl-PL" dirty="0"/>
              <a:t>". Kierowca może zrozumieć ten komunikat na kilka sposobów, w zależności od tego na jakiej płaszczyźnie wysłucha komunikatu i w efekcie zareaguje w różny sposób.</a:t>
            </a:r>
          </a:p>
          <a:p>
            <a:r>
              <a:rPr lang="pl-PL" dirty="0"/>
              <a:t>Na płaszczyźnie faktów usłyszy:  „</a:t>
            </a:r>
            <a:r>
              <a:rPr lang="pl-PL" i="1" dirty="0"/>
              <a:t>Światło jest zielone</a:t>
            </a:r>
            <a:r>
              <a:rPr lang="pl-PL" dirty="0"/>
              <a:t>"; </a:t>
            </a:r>
          </a:p>
          <a:p>
            <a:r>
              <a:rPr lang="pl-PL" dirty="0"/>
              <a:t>Na płaszczyźnie apelu usłyszy:  </a:t>
            </a:r>
            <a:r>
              <a:rPr lang="pl-PL" i="1" dirty="0"/>
              <a:t> „Jedź już!"; </a:t>
            </a:r>
          </a:p>
          <a:p>
            <a:r>
              <a:rPr lang="pl-PL" dirty="0"/>
              <a:t>Na płaszczyźnie relacji zrozumie: </a:t>
            </a:r>
            <a:r>
              <a:rPr lang="pl-PL" i="1" dirty="0"/>
              <a:t> „Chcę ci pomóc"; </a:t>
            </a:r>
            <a:endParaRPr lang="pl-PL" dirty="0"/>
          </a:p>
          <a:p>
            <a:r>
              <a:rPr lang="pl-PL" dirty="0"/>
              <a:t>Na płaszczyźnie ujawniania siebie zrozumie:   „Spieszy mi się".</a:t>
            </a:r>
          </a:p>
          <a:p>
            <a:endParaRPr lang="pl-PL" dirty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Wiele nieporozumień i tzw. trudnych sytuacji pojawia się właśnie z powodu błędnego zrozumienia intencji rozmówcy.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4291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spc="-60" dirty="0"/>
              <a:t>Komunikacja</a:t>
            </a:r>
            <a:r>
              <a:rPr lang="pl-PL" b="1" dirty="0"/>
              <a:t> </a:t>
            </a:r>
            <a:r>
              <a:rPr lang="pl-PL" b="1" spc="-30" dirty="0"/>
              <a:t>be</a:t>
            </a:r>
            <a:r>
              <a:rPr lang="pl-PL" b="1" dirty="0"/>
              <a:t>z </a:t>
            </a:r>
            <a:r>
              <a:rPr lang="pl-PL" b="1" spc="-35" dirty="0"/>
              <a:t>p</a:t>
            </a:r>
            <a:r>
              <a:rPr lang="pl-PL" b="1" spc="35" dirty="0"/>
              <a:t>r</a:t>
            </a:r>
            <a:r>
              <a:rPr lang="pl-PL" b="1" spc="-114" dirty="0"/>
              <a:t>z</a:t>
            </a:r>
            <a:r>
              <a:rPr lang="pl-PL" b="1" spc="-50" dirty="0"/>
              <a:t>e</a:t>
            </a:r>
            <a:r>
              <a:rPr lang="pl-PL" b="1" spc="-40" dirty="0"/>
              <a:t>m</a:t>
            </a:r>
            <a:r>
              <a:rPr lang="pl-PL" b="1" spc="-30" dirty="0"/>
              <a:t>o</a:t>
            </a:r>
            <a:r>
              <a:rPr lang="pl-PL" b="1" spc="110" dirty="0"/>
              <a:t>c</a:t>
            </a:r>
            <a:r>
              <a:rPr lang="pl-PL" b="1" spc="-225" dirty="0"/>
              <a:t>y </a:t>
            </a:r>
            <a:br>
              <a:rPr lang="pl-PL" b="1" spc="-225" dirty="0"/>
            </a:br>
            <a:r>
              <a:rPr lang="pl-PL" spc="-225" dirty="0"/>
              <a:t> </a:t>
            </a:r>
            <a:r>
              <a:rPr lang="pl-PL" sz="2400" spc="-225" dirty="0">
                <a:solidFill>
                  <a:srgbClr val="00B0F0"/>
                </a:solidFill>
              </a:rPr>
              <a:t>Marshalla Rosenberga</a:t>
            </a:r>
          </a:p>
          <a:p>
            <a:r>
              <a:rPr lang="pl-PL" dirty="0"/>
              <a:t>Komunikat typu „TY” skupia się na zachowaniach drugiej osoby, jest oskarżycielski oraz powoduje ocenianie rozmówcy. </a:t>
            </a:r>
            <a:r>
              <a:rPr lang="pl-PL" sz="2400" i="1" dirty="0"/>
              <a:t>„Jesteś nieodpowiedzialnym egoistą”</a:t>
            </a:r>
          </a:p>
          <a:p>
            <a:endParaRPr lang="pl-PL" dirty="0"/>
          </a:p>
          <a:p>
            <a:r>
              <a:rPr lang="pl-PL" dirty="0"/>
              <a:t>Komunikat typu „ JA” mówi o tym, co stanowi problem dla mówiącego i jakie są jego uczucia. Bierze też odpowiedzialność za własne emocje.  </a:t>
            </a:r>
            <a:r>
              <a:rPr lang="pl-PL" sz="2400" i="1" dirty="0"/>
              <a:t>„Jest mi przykro, kiedy postępujesz tak nieodpowiedzialnie, chciałabym uzyskiwać od ciebie więcej wsparcia „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577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000" b="1" spc="-60" dirty="0"/>
              <a:t>Komunikacja</a:t>
            </a:r>
            <a:r>
              <a:rPr lang="pl-PL" sz="3000" b="1" dirty="0"/>
              <a:t> </a:t>
            </a:r>
            <a:r>
              <a:rPr lang="pl-PL" sz="3000" b="1" spc="-30" dirty="0"/>
              <a:t>be</a:t>
            </a:r>
            <a:r>
              <a:rPr lang="pl-PL" sz="3000" b="1" dirty="0"/>
              <a:t>z </a:t>
            </a:r>
            <a:r>
              <a:rPr lang="pl-PL" sz="3000" b="1" spc="-35" dirty="0"/>
              <a:t>p</a:t>
            </a:r>
            <a:r>
              <a:rPr lang="pl-PL" sz="3000" b="1" spc="35" dirty="0"/>
              <a:t>r</a:t>
            </a:r>
            <a:r>
              <a:rPr lang="pl-PL" sz="3000" b="1" spc="-114" dirty="0"/>
              <a:t>z</a:t>
            </a:r>
            <a:r>
              <a:rPr lang="pl-PL" sz="3000" b="1" spc="-50" dirty="0"/>
              <a:t>e</a:t>
            </a:r>
            <a:r>
              <a:rPr lang="pl-PL" sz="3000" b="1" spc="-40" dirty="0"/>
              <a:t>m</a:t>
            </a:r>
            <a:r>
              <a:rPr lang="pl-PL" sz="3000" b="1" spc="-30" dirty="0"/>
              <a:t>o</a:t>
            </a:r>
            <a:r>
              <a:rPr lang="pl-PL" sz="3000" b="1" spc="110" dirty="0"/>
              <a:t>c</a:t>
            </a:r>
            <a:r>
              <a:rPr lang="pl-PL" sz="3000" b="1" spc="-225" dirty="0"/>
              <a:t>y </a:t>
            </a:r>
          </a:p>
          <a:p>
            <a:pPr algn="ctr">
              <a:buNone/>
            </a:pPr>
            <a:r>
              <a:rPr lang="pl-PL" sz="2000" b="1" spc="-225" dirty="0"/>
              <a:t> </a:t>
            </a:r>
            <a:r>
              <a:rPr lang="pl-PL" sz="2000" spc="-225" dirty="0">
                <a:solidFill>
                  <a:srgbClr val="00B0F0"/>
                </a:solidFill>
              </a:rPr>
              <a:t>Marshalla Rosenberga</a:t>
            </a:r>
          </a:p>
          <a:p>
            <a:r>
              <a:rPr lang="pl-PL" sz="3000" dirty="0"/>
              <a:t>Komunikat </a:t>
            </a:r>
            <a:r>
              <a:rPr lang="pl-PL" sz="3000" dirty="0">
                <a:solidFill>
                  <a:srgbClr val="FF0000"/>
                </a:solidFill>
              </a:rPr>
              <a:t>„TY”</a:t>
            </a:r>
          </a:p>
          <a:p>
            <a:pPr>
              <a:buNone/>
            </a:pPr>
            <a:r>
              <a:rPr lang="pl-PL" sz="2200" dirty="0">
                <a:solidFill>
                  <a:srgbClr val="FF0000"/>
                </a:solidFill>
              </a:rPr>
              <a:t>-  Ocenia</a:t>
            </a:r>
          </a:p>
          <a:p>
            <a:pPr>
              <a:buNone/>
            </a:pPr>
            <a:r>
              <a:rPr lang="pl-PL" sz="2200" dirty="0">
                <a:solidFill>
                  <a:srgbClr val="FF0000"/>
                </a:solidFill>
              </a:rPr>
              <a:t>-  Zakłóca relacje</a:t>
            </a:r>
          </a:p>
          <a:p>
            <a:pPr>
              <a:buNone/>
            </a:pPr>
            <a:r>
              <a:rPr lang="pl-PL" sz="2200" dirty="0">
                <a:solidFill>
                  <a:srgbClr val="FF0000"/>
                </a:solidFill>
              </a:rPr>
              <a:t>-  Blokuje porozumienie</a:t>
            </a:r>
          </a:p>
          <a:p>
            <a:pPr>
              <a:buNone/>
            </a:pPr>
            <a:r>
              <a:rPr lang="pl-PL" sz="2200" dirty="0">
                <a:solidFill>
                  <a:srgbClr val="FF0000"/>
                </a:solidFill>
              </a:rPr>
              <a:t>-  Odnosi się do osoby</a:t>
            </a:r>
          </a:p>
          <a:p>
            <a:r>
              <a:rPr lang="pl-PL" sz="3000" dirty="0"/>
              <a:t>Komunikat </a:t>
            </a:r>
            <a:r>
              <a:rPr lang="pl-PL" sz="3000" dirty="0">
                <a:solidFill>
                  <a:srgbClr val="00B050"/>
                </a:solidFill>
              </a:rPr>
              <a:t>„JA”</a:t>
            </a:r>
          </a:p>
          <a:p>
            <a:pPr>
              <a:buNone/>
            </a:pPr>
            <a:r>
              <a:rPr lang="pl-PL" sz="2200" dirty="0">
                <a:solidFill>
                  <a:srgbClr val="00B050"/>
                </a:solidFill>
              </a:rPr>
              <a:t>+  Nie ocenia</a:t>
            </a:r>
          </a:p>
          <a:p>
            <a:pPr>
              <a:buNone/>
            </a:pPr>
            <a:r>
              <a:rPr lang="pl-PL" sz="2200" dirty="0">
                <a:solidFill>
                  <a:srgbClr val="00B050"/>
                </a:solidFill>
              </a:rPr>
              <a:t>+  Odnosi się do zachowania nie osoby</a:t>
            </a:r>
          </a:p>
          <a:p>
            <a:pPr>
              <a:buNone/>
            </a:pPr>
            <a:r>
              <a:rPr lang="pl-PL" sz="2200" dirty="0">
                <a:solidFill>
                  <a:srgbClr val="00B050"/>
                </a:solidFill>
              </a:rPr>
              <a:t>+  Wspomaga relacje</a:t>
            </a:r>
          </a:p>
          <a:p>
            <a:pPr>
              <a:buNone/>
            </a:pPr>
            <a:r>
              <a:rPr lang="pl-PL" sz="2200" dirty="0">
                <a:solidFill>
                  <a:srgbClr val="00B050"/>
                </a:solidFill>
              </a:rPr>
              <a:t>+  Daje możliwość zmiany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000" b="1" dirty="0">
                <a:solidFill>
                  <a:srgbClr val="00B0F0"/>
                </a:solidFill>
              </a:rPr>
              <a:t>Jak zbudować komunikat  „JA” ?</a:t>
            </a:r>
          </a:p>
          <a:p>
            <a:pPr algn="ctr">
              <a:buNone/>
            </a:pPr>
            <a:endParaRPr lang="pl-PL" sz="3300" b="1" dirty="0"/>
          </a:p>
          <a:p>
            <a:pPr marL="624078" indent="-514350">
              <a:buAutoNum type="arabicPeriod"/>
            </a:pPr>
            <a:r>
              <a:rPr lang="pl-PL" sz="2800" dirty="0"/>
              <a:t>Opisz swoje uczucia </a:t>
            </a:r>
            <a:r>
              <a:rPr lang="pl-PL" sz="2800" dirty="0">
                <a:solidFill>
                  <a:srgbClr val="00B0F0"/>
                </a:solidFill>
              </a:rPr>
              <a:t>(Czuję…)</a:t>
            </a:r>
          </a:p>
          <a:p>
            <a:pPr marL="624078" indent="-514350">
              <a:buAutoNum type="arabicPeriod"/>
            </a:pPr>
            <a:r>
              <a:rPr lang="pl-PL" sz="2800" dirty="0"/>
              <a:t>Nazwij konkretne zachowanie drugiej osoby </a:t>
            </a:r>
            <a:r>
              <a:rPr lang="pl-PL" sz="2800" dirty="0">
                <a:solidFill>
                  <a:srgbClr val="00B0F0"/>
                </a:solidFill>
              </a:rPr>
              <a:t>(Kiedy …)</a:t>
            </a:r>
          </a:p>
          <a:p>
            <a:pPr marL="624078" indent="-514350">
              <a:buAutoNum type="arabicPeriod"/>
            </a:pPr>
            <a:r>
              <a:rPr lang="pl-PL" sz="2800" dirty="0"/>
              <a:t>Opisz jakie są konsekwencje tego zachowania dla ciebie (co ci ono robi)? </a:t>
            </a:r>
            <a:r>
              <a:rPr lang="pl-PL" sz="2800" dirty="0">
                <a:solidFill>
                  <a:srgbClr val="00B0F0"/>
                </a:solidFill>
              </a:rPr>
              <a:t>(Jest mi wtedy…)</a:t>
            </a:r>
          </a:p>
          <a:p>
            <a:pPr marL="624078" indent="-514350">
              <a:buAutoNum type="arabicPeriod"/>
            </a:pPr>
            <a:r>
              <a:rPr lang="pl-PL" sz="2800" dirty="0"/>
              <a:t>Opisz jakiego zachowania oczekujesz (twoje potrzeby) </a:t>
            </a:r>
            <a:r>
              <a:rPr lang="pl-PL" sz="2800" dirty="0">
                <a:solidFill>
                  <a:srgbClr val="00B0F0"/>
                </a:solidFill>
              </a:rPr>
              <a:t>(Chcę…)</a:t>
            </a:r>
          </a:p>
          <a:p>
            <a:pPr marL="624078" indent="-514350">
              <a:buAutoNum type="arabicPeriod"/>
            </a:pPr>
            <a:r>
              <a:rPr lang="pl-PL" sz="2800" dirty="0"/>
              <a:t>Ewentualnie powiedz o sankcjach i konsekwencjach w przypadku braku zamiany zachowania. 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Rodzaje agresji wg Ericha Fromma</a:t>
            </a:r>
          </a:p>
          <a:p>
            <a:endParaRPr lang="pl-PL" b="1" dirty="0"/>
          </a:p>
          <a:p>
            <a:r>
              <a:rPr lang="pl-PL" b="1" dirty="0"/>
              <a:t>Biologicznie przystosowawcza</a:t>
            </a:r>
            <a:r>
              <a:rPr lang="pl-PL" dirty="0"/>
              <a:t>  (agresja niezłośliwa) </a:t>
            </a:r>
          </a:p>
          <a:p>
            <a:pPr>
              <a:buFontTx/>
              <a:buChar char="-"/>
            </a:pPr>
            <a:r>
              <a:rPr lang="pl-PL" dirty="0"/>
              <a:t>Pseudoagresja</a:t>
            </a:r>
          </a:p>
          <a:p>
            <a:pPr>
              <a:buFontTx/>
              <a:buChar char="-"/>
            </a:pPr>
            <a:r>
              <a:rPr lang="pl-PL" dirty="0"/>
              <a:t>Przypadkowa agresja</a:t>
            </a:r>
          </a:p>
          <a:p>
            <a:pPr>
              <a:buFontTx/>
              <a:buChar char="-"/>
            </a:pPr>
            <a:r>
              <a:rPr lang="pl-PL" dirty="0"/>
              <a:t>Agresja w czasie zabawy</a:t>
            </a:r>
          </a:p>
          <a:p>
            <a:pPr>
              <a:buFontTx/>
              <a:buChar char="-"/>
            </a:pPr>
            <a:r>
              <a:rPr lang="pl-PL" dirty="0"/>
              <a:t>Agresja obronna</a:t>
            </a:r>
          </a:p>
          <a:p>
            <a:pPr>
              <a:buFontTx/>
              <a:buChar char="-"/>
            </a:pPr>
            <a:r>
              <a:rPr lang="pl-PL" dirty="0"/>
              <a:t>Asertywna  </a:t>
            </a:r>
          </a:p>
          <a:p>
            <a:r>
              <a:rPr lang="pl-PL" b="1" dirty="0"/>
              <a:t>Biologicznie nieprzystosowawcza </a:t>
            </a:r>
            <a:r>
              <a:rPr lang="pl-PL" dirty="0"/>
              <a:t>(agresja złośliwa, intencjonalna 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sz="4000" b="1" dirty="0">
                <a:solidFill>
                  <a:srgbClr val="00B0F0"/>
                </a:solidFill>
              </a:rPr>
              <a:t>Jak zbudować komunikat  „JA” ?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</a:p>
          <a:p>
            <a:pPr algn="ctr">
              <a:buNone/>
            </a:pPr>
            <a:r>
              <a:rPr lang="pl-PL" sz="4000" dirty="0">
                <a:solidFill>
                  <a:srgbClr val="00B0F0"/>
                </a:solidFill>
              </a:rPr>
              <a:t>Przykłady:</a:t>
            </a:r>
            <a:br>
              <a:rPr lang="pl-PL" sz="3600" dirty="0"/>
            </a:br>
            <a:endParaRPr lang="pl-PL" sz="3300" b="1" dirty="0"/>
          </a:p>
          <a:p>
            <a:r>
              <a:rPr lang="pl-PL" sz="3600" b="1" i="1" dirty="0"/>
              <a:t>Jestem zły, kiedy mi przeszkadzasz w czytaniu. Nie potrafię się wtedy skupić. Chciałbym, żebyś dał mi 15 minut na dokończenie rozdziału. W przeciwnym razie nie będę w stanie ci pomóc z tym zadaniem. </a:t>
            </a:r>
          </a:p>
          <a:p>
            <a:pPr>
              <a:buNone/>
            </a:pPr>
            <a:endParaRPr lang="pl-PL" sz="3600" dirty="0"/>
          </a:p>
          <a:p>
            <a:r>
              <a:rPr lang="pl-PL" sz="3600" dirty="0"/>
              <a:t>W wersji skróconej komunikatu, można zrezygnować z punktu 3 oraz 5.</a:t>
            </a:r>
          </a:p>
          <a:p>
            <a:pPr>
              <a:buNone/>
            </a:pPr>
            <a:endParaRPr lang="pl-PL" sz="3600" dirty="0"/>
          </a:p>
          <a:p>
            <a:r>
              <a:rPr lang="pl-PL" sz="3600" b="1" i="1" dirty="0"/>
              <a:t>Jestem zły, kiedy mi przeszkadzasz w czytaniu. Chciałbym, żebyś dał mi 15 minut na dokończenie rozdziału. </a:t>
            </a:r>
          </a:p>
          <a:p>
            <a:pPr algn="ctr">
              <a:buNone/>
            </a:pPr>
            <a:endParaRPr lang="pl-PL" sz="3300" b="1" dirty="0"/>
          </a:p>
          <a:p>
            <a:pPr marL="624078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4291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Mówienie z perspektywy pierwszej osoby</a:t>
            </a:r>
          </a:p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 Komunikaty</a:t>
            </a:r>
            <a:r>
              <a:rPr lang="pl-PL" sz="2800" b="1" i="1" dirty="0">
                <a:solidFill>
                  <a:srgbClr val="00B0F0"/>
                </a:solidFill>
              </a:rPr>
              <a:t> </a:t>
            </a:r>
            <a:r>
              <a:rPr lang="pl-PL" sz="2800" b="1" dirty="0">
                <a:solidFill>
                  <a:srgbClr val="00B0F0"/>
                </a:solidFill>
              </a:rPr>
              <a:t>„Ja”  </a:t>
            </a:r>
          </a:p>
          <a:p>
            <a:pPr>
              <a:buNone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„ Wczoraj po zajęciach zapomniała Pani zamknąć drzwi do pracowni”</a:t>
            </a:r>
          </a:p>
          <a:p>
            <a:pPr>
              <a:buNone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„ Znowu wysłałeś maila do niewłaściwego odbiorcy”</a:t>
            </a:r>
          </a:p>
          <a:p>
            <a:pPr>
              <a:buNone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„ Tylko tym razem dobrze się przygotuj do tej rozmowy”</a:t>
            </a:r>
          </a:p>
          <a:p>
            <a:pPr>
              <a:buNone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„ Swoim zachowaniem przekracza Pani swoje kompetencje”</a:t>
            </a:r>
          </a:p>
          <a:p>
            <a:pPr>
              <a:buNone/>
            </a:pP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„ Jesteś zupełnie bez wyobraźni”</a:t>
            </a:r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3300" b="1" dirty="0"/>
          </a:p>
          <a:p>
            <a:pPr marL="624078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59"/>
          </a:xfrm>
        </p:spPr>
        <p:txBody>
          <a:bodyPr>
            <a:normAutofit/>
          </a:bodyPr>
          <a:lstStyle/>
          <a:p>
            <a:pPr marL="624078" indent="-514350"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Przestrzeń i sygnały niewerbalne</a:t>
            </a:r>
          </a:p>
          <a:p>
            <a:pPr marL="624078" indent="-514350" algn="ctr">
              <a:buNone/>
            </a:pPr>
            <a:endParaRPr lang="pl-PL" sz="2800" b="1" dirty="0">
              <a:solidFill>
                <a:srgbClr val="00B0F0"/>
              </a:solidFill>
            </a:endParaRPr>
          </a:p>
          <a:p>
            <a:pPr marL="624078" indent="-514350" algn="ctr">
              <a:buNone/>
            </a:pPr>
            <a:endParaRPr lang="pl-PL" sz="2800" b="1" dirty="0">
              <a:solidFill>
                <a:srgbClr val="00B0F0"/>
              </a:solidFill>
            </a:endParaRPr>
          </a:p>
        </p:txBody>
      </p:sp>
      <p:pic>
        <p:nvPicPr>
          <p:cNvPr id="9" name="Symbol zastępczy zawartości 3" descr="meeting-124577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500725" cy="36671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47500" lnSpcReduction="20000"/>
          </a:bodyPr>
          <a:lstStyle/>
          <a:p>
            <a:pPr marL="624078" indent="-514350" algn="ctr">
              <a:buNone/>
            </a:pPr>
            <a:r>
              <a:rPr lang="pl-PL" sz="5900" b="1" dirty="0">
                <a:solidFill>
                  <a:srgbClr val="00B0F0"/>
                </a:solidFill>
              </a:rPr>
              <a:t>Przestrzeń</a:t>
            </a:r>
          </a:p>
          <a:p>
            <a:pPr marL="624078" indent="-514350" algn="ctr">
              <a:buNone/>
            </a:pPr>
            <a:endParaRPr lang="pl-PL" sz="5900" b="1" dirty="0">
              <a:solidFill>
                <a:srgbClr val="00B0F0"/>
              </a:solidFill>
            </a:endParaRPr>
          </a:p>
          <a:p>
            <a:r>
              <a:rPr lang="pl-PL" sz="5000" dirty="0"/>
              <a:t>Przestrzeń osobista i jej podział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5000" dirty="0"/>
              <a:t> Strefa intymna 15-45 cm 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5000" dirty="0"/>
              <a:t> Strefa osobista 45- 122cm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5000" dirty="0"/>
              <a:t> Strefa społeczna  122-360 cm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5000" dirty="0"/>
              <a:t> strefa publiczna powyżej 360 cm </a:t>
            </a:r>
          </a:p>
          <a:p>
            <a:pPr>
              <a:buNone/>
            </a:pPr>
            <a:endParaRPr lang="pl-PL" sz="5000" dirty="0"/>
          </a:p>
          <a:p>
            <a:pPr>
              <a:buNone/>
            </a:pPr>
            <a:r>
              <a:rPr lang="pl-PL" sz="5000" dirty="0"/>
              <a:t>-     Siadanie naprzeciwko siebie</a:t>
            </a:r>
          </a:p>
          <a:p>
            <a:pPr>
              <a:buFontTx/>
              <a:buChar char="-"/>
            </a:pPr>
            <a:r>
              <a:rPr lang="pl-PL" sz="5000" dirty="0"/>
              <a:t>Zaznaczenie dominacji </a:t>
            </a:r>
          </a:p>
          <a:p>
            <a:pPr>
              <a:buFontTx/>
              <a:buChar char="-"/>
            </a:pPr>
            <a:r>
              <a:rPr lang="pl-PL" sz="5000" dirty="0"/>
              <a:t>„Zaproszenie” do rywalizacji</a:t>
            </a:r>
          </a:p>
          <a:p>
            <a:pPr>
              <a:buFontTx/>
              <a:buChar char="-"/>
            </a:pPr>
            <a:r>
              <a:rPr lang="pl-PL" sz="5000" dirty="0"/>
              <a:t>Biurko lub stół miedzy rozmawiającymi</a:t>
            </a:r>
          </a:p>
          <a:p>
            <a:pPr>
              <a:buNone/>
            </a:pPr>
            <a:endParaRPr lang="pl-PL" sz="2800" dirty="0"/>
          </a:p>
          <a:p>
            <a:pPr marL="624078" indent="-514350" algn="ctr">
              <a:buNone/>
            </a:pPr>
            <a:r>
              <a:rPr lang="pl-PL" sz="2800" dirty="0"/>
              <a:t>.</a:t>
            </a:r>
          </a:p>
          <a:p>
            <a:pPr marL="624078" indent="-514350" algn="ctr">
              <a:buNone/>
            </a:pPr>
            <a:endParaRPr lang="pl-PL" sz="2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Komunikacja w sytuacjach trudnych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Bariery z przedmiotów</a:t>
            </a:r>
          </a:p>
          <a:p>
            <a:pPr marL="624078" indent="-514350">
              <a:buNone/>
            </a:pP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11" name="Symbol zastępczy zawartości 3" descr="IMG_20210615_22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285992"/>
            <a:ext cx="5572164" cy="34592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dirty="0"/>
          </a:p>
          <a:p>
            <a:endParaRPr lang="pl-PL" dirty="0"/>
          </a:p>
        </p:txBody>
      </p:sp>
      <p:pic>
        <p:nvPicPr>
          <p:cNvPr id="10" name="Picture 2" descr="C:\Users\a\Desktop\a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85926"/>
            <a:ext cx="4339622" cy="394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czyli co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Postawy</a:t>
            </a:r>
          </a:p>
          <a:p>
            <a:pPr algn="ctr">
              <a:buNone/>
            </a:pPr>
            <a:endParaRPr lang="pl-PL" sz="2800" b="1" dirty="0">
              <a:solidFill>
                <a:srgbClr val="00B0F0"/>
              </a:solidFill>
            </a:endParaRPr>
          </a:p>
          <a:p>
            <a:pPr algn="ctr">
              <a:buNone/>
            </a:pPr>
            <a:endParaRPr lang="pl-PL" sz="2400" b="1" dirty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pl-PL" sz="2400" dirty="0"/>
              <a:t>Agresja </a:t>
            </a:r>
          </a:p>
          <a:p>
            <a:pPr>
              <a:buNone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Uległość</a:t>
            </a:r>
          </a:p>
          <a:p>
            <a:pPr>
              <a:buNone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Bierność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r>
              <a:rPr lang="pl-PL" sz="2400" dirty="0"/>
              <a:t>Manipulacja 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r>
              <a:rPr lang="pl-PL" sz="2400" dirty="0"/>
              <a:t>-    Asertywność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czy warto ?</a:t>
            </a:r>
          </a:p>
        </p:txBody>
      </p:sp>
      <p:sp>
        <p:nvSpPr>
          <p:cNvPr id="9" name="Prostokąt 8"/>
          <p:cNvSpPr/>
          <p:nvPr/>
        </p:nvSpPr>
        <p:spPr>
          <a:xfrm>
            <a:off x="785786" y="2571744"/>
            <a:ext cx="7572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3600" b="1" dirty="0">
                <a:solidFill>
                  <a:srgbClr val="00B0F0"/>
                </a:solidFill>
              </a:rPr>
              <a:t>Jeżeli nie ustalisz granic swojego terytorium inni zrobią to za Ciebie!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czy warto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dirty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dirty="0"/>
              <a:t>Przypomnij sobie sytuacje w której ktoś poprosił Cię o jakąś przysługę na którą zgodziłeś się mimo, że nie miałeś na nią ochoty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czy warto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dirty="0"/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857224" y="2690336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1. Co </a:t>
            </a:r>
            <a:r>
              <a:rPr lang="pl-PL" sz="2800" dirty="0">
                <a:solidFill>
                  <a:srgbClr val="00B0F0"/>
                </a:solidFill>
              </a:rPr>
              <a:t>zyskałeś</a:t>
            </a:r>
            <a:r>
              <a:rPr lang="pl-PL" sz="2800" dirty="0"/>
              <a:t> dzięki temu, że nie odmówiłeś ?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2. Co </a:t>
            </a:r>
            <a:r>
              <a:rPr lang="pl-PL" sz="2800" dirty="0">
                <a:solidFill>
                  <a:srgbClr val="00B0F0"/>
                </a:solidFill>
              </a:rPr>
              <a:t>straciłeś</a:t>
            </a:r>
            <a:r>
              <a:rPr lang="pl-PL" sz="2800" dirty="0"/>
              <a:t> przez to, że nie odmówiłeś ?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3. Co </a:t>
            </a:r>
            <a:r>
              <a:rPr lang="pl-PL" sz="2800" dirty="0">
                <a:solidFill>
                  <a:srgbClr val="00B0F0"/>
                </a:solidFill>
              </a:rPr>
              <a:t>by się stało </a:t>
            </a:r>
            <a:r>
              <a:rPr lang="pl-PL" sz="2800" dirty="0"/>
              <a:t>gdybyś jednak odmówił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31"/>
          </a:xfrm>
        </p:spPr>
        <p:txBody>
          <a:bodyPr/>
          <a:lstStyle/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Inne typologie agresji</a:t>
            </a:r>
          </a:p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 </a:t>
            </a:r>
            <a:r>
              <a:rPr lang="pl-PL" dirty="0"/>
              <a:t> </a:t>
            </a:r>
          </a:p>
          <a:p>
            <a:r>
              <a:rPr lang="pl-PL" dirty="0"/>
              <a:t>Agresja słowa </a:t>
            </a:r>
          </a:p>
          <a:p>
            <a:r>
              <a:rPr lang="pl-PL" dirty="0"/>
              <a:t>Agresja fizyczna</a:t>
            </a:r>
          </a:p>
          <a:p>
            <a:endParaRPr lang="pl-PL" dirty="0"/>
          </a:p>
          <a:p>
            <a:r>
              <a:rPr lang="pl-PL" dirty="0"/>
              <a:t>Agresja skierowaną na zewnątrz</a:t>
            </a:r>
          </a:p>
          <a:p>
            <a:r>
              <a:rPr lang="pl-PL" dirty="0"/>
              <a:t>Agresja skierowaną do wewnątrz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0" dirty="0">
                <a:solidFill>
                  <a:schemeClr val="tx1"/>
                </a:solidFill>
                <a:latin typeface="+mn-lt"/>
              </a:rPr>
              <a:t>F</a:t>
            </a:r>
            <a:r>
              <a:rPr sz="3600" b="1" spc="-55" dirty="0">
                <a:solidFill>
                  <a:schemeClr val="tx1"/>
                </a:solidFill>
                <a:latin typeface="+mn-lt"/>
              </a:rPr>
              <a:t>i</a:t>
            </a:r>
            <a:r>
              <a:rPr sz="3600" b="1" spc="-60" dirty="0">
                <a:solidFill>
                  <a:schemeClr val="tx1"/>
                </a:solidFill>
                <a:latin typeface="+mn-lt"/>
              </a:rPr>
              <a:t>l</a:t>
            </a:r>
            <a:r>
              <a:rPr sz="3600" b="1" spc="-50" dirty="0">
                <a:solidFill>
                  <a:schemeClr val="tx1"/>
                </a:solidFill>
                <a:latin typeface="+mn-lt"/>
              </a:rPr>
              <a:t>a</a:t>
            </a:r>
            <a:r>
              <a:rPr sz="3600" b="1" spc="140" dirty="0">
                <a:solidFill>
                  <a:schemeClr val="tx1"/>
                </a:solidFill>
                <a:latin typeface="+mn-lt"/>
              </a:rPr>
              <a:t>r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y</a:t>
            </a:r>
            <a:r>
              <a:rPr sz="3600" b="1" spc="-5" dirty="0">
                <a:solidFill>
                  <a:schemeClr val="tx1"/>
                </a:solidFill>
                <a:latin typeface="+mn-lt"/>
              </a:rPr>
              <a:t> </a:t>
            </a:r>
            <a:r>
              <a:rPr sz="3600" b="1" spc="-40" dirty="0">
                <a:solidFill>
                  <a:schemeClr val="tx1"/>
                </a:solidFill>
                <a:latin typeface="+mn-lt"/>
              </a:rPr>
              <a:t>a</a:t>
            </a:r>
            <a:r>
              <a:rPr sz="3600" b="1" spc="-25" dirty="0">
                <a:solidFill>
                  <a:schemeClr val="tx1"/>
                </a:solidFill>
                <a:latin typeface="+mn-lt"/>
              </a:rPr>
              <a:t>s</a:t>
            </a:r>
            <a:r>
              <a:rPr sz="3600" b="1" spc="-50" dirty="0">
                <a:solidFill>
                  <a:schemeClr val="tx1"/>
                </a:solidFill>
                <a:latin typeface="+mn-lt"/>
              </a:rPr>
              <a:t>e</a:t>
            </a:r>
            <a:r>
              <a:rPr sz="3600" b="1" spc="114" dirty="0">
                <a:solidFill>
                  <a:schemeClr val="tx1"/>
                </a:solidFill>
                <a:latin typeface="+mn-lt"/>
              </a:rPr>
              <a:t>r</a:t>
            </a:r>
            <a:r>
              <a:rPr sz="3600" b="1" spc="105" dirty="0">
                <a:solidFill>
                  <a:schemeClr val="tx1"/>
                </a:solidFill>
                <a:latin typeface="+mn-lt"/>
              </a:rPr>
              <a:t>t</a:t>
            </a:r>
            <a:r>
              <a:rPr sz="3600" b="1" spc="145" dirty="0">
                <a:solidFill>
                  <a:schemeClr val="tx1"/>
                </a:solidFill>
                <a:latin typeface="+mn-lt"/>
              </a:rPr>
              <a:t>y</a:t>
            </a:r>
            <a:r>
              <a:rPr sz="3600" b="1" spc="-5" dirty="0">
                <a:solidFill>
                  <a:schemeClr val="tx1"/>
                </a:solidFill>
                <a:latin typeface="+mn-lt"/>
              </a:rPr>
              <a:t>w</a:t>
            </a:r>
            <a:r>
              <a:rPr sz="3600" b="1" spc="-40" dirty="0">
                <a:solidFill>
                  <a:schemeClr val="tx1"/>
                </a:solidFill>
                <a:latin typeface="+mn-lt"/>
              </a:rPr>
              <a:t>n</a:t>
            </a:r>
            <a:r>
              <a:rPr sz="3600" b="1" spc="-35" dirty="0">
                <a:solidFill>
                  <a:schemeClr val="tx1"/>
                </a:solidFill>
                <a:latin typeface="+mn-lt"/>
              </a:rPr>
              <a:t>o</a:t>
            </a:r>
            <a:r>
              <a:rPr sz="3600" b="1" spc="-20" dirty="0">
                <a:solidFill>
                  <a:schemeClr val="tx1"/>
                </a:solidFill>
                <a:latin typeface="+mn-lt"/>
              </a:rPr>
              <a:t>ś</a:t>
            </a:r>
            <a:r>
              <a:rPr sz="3600" b="1" spc="-40" dirty="0">
                <a:solidFill>
                  <a:schemeClr val="tx1"/>
                </a:solidFill>
                <a:latin typeface="+mn-lt"/>
              </a:rPr>
              <a:t>ci</a:t>
            </a:r>
          </a:p>
        </p:txBody>
      </p:sp>
      <p:sp>
        <p:nvSpPr>
          <p:cNvPr id="3" name="object 3"/>
          <p:cNvSpPr/>
          <p:nvPr/>
        </p:nvSpPr>
        <p:spPr>
          <a:xfrm>
            <a:off x="1744974" y="1569364"/>
            <a:ext cx="2805101" cy="2031329"/>
          </a:xfrm>
          <a:custGeom>
            <a:avLst/>
            <a:gdLst/>
            <a:ahLst/>
            <a:cxnLst/>
            <a:rect l="l" t="t" r="r" b="b"/>
            <a:pathLst>
              <a:path w="3280410" h="1781175">
                <a:moveTo>
                  <a:pt x="3279813" y="0"/>
                </a:moveTo>
                <a:lnTo>
                  <a:pt x="194257" y="266"/>
                </a:lnTo>
                <a:lnTo>
                  <a:pt x="136433" y="2131"/>
                </a:lnTo>
                <a:lnTo>
                  <a:pt x="91399" y="7194"/>
                </a:lnTo>
                <a:lnTo>
                  <a:pt x="44334" y="24282"/>
                </a:lnTo>
                <a:lnTo>
                  <a:pt x="17054" y="57557"/>
                </a:lnTo>
                <a:lnTo>
                  <a:pt x="4163" y="112417"/>
                </a:lnTo>
                <a:lnTo>
                  <a:pt x="899" y="163646"/>
                </a:lnTo>
                <a:lnTo>
                  <a:pt x="33" y="228465"/>
                </a:lnTo>
                <a:lnTo>
                  <a:pt x="0" y="1780908"/>
                </a:lnTo>
                <a:lnTo>
                  <a:pt x="3279813" y="1780908"/>
                </a:lnTo>
                <a:lnTo>
                  <a:pt x="3279813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3238" y="1569364"/>
            <a:ext cx="2805101" cy="2031329"/>
          </a:xfrm>
          <a:custGeom>
            <a:avLst/>
            <a:gdLst/>
            <a:ahLst/>
            <a:cxnLst/>
            <a:rect l="l" t="t" r="r" b="b"/>
            <a:pathLst>
              <a:path w="3280409" h="1781175">
                <a:moveTo>
                  <a:pt x="0" y="0"/>
                </a:moveTo>
                <a:lnTo>
                  <a:pt x="0" y="1780908"/>
                </a:lnTo>
                <a:lnTo>
                  <a:pt x="3279813" y="1780908"/>
                </a:lnTo>
                <a:lnTo>
                  <a:pt x="3279779" y="228465"/>
                </a:lnTo>
                <a:lnTo>
                  <a:pt x="3278913" y="163646"/>
                </a:lnTo>
                <a:lnTo>
                  <a:pt x="3275649" y="112417"/>
                </a:lnTo>
                <a:lnTo>
                  <a:pt x="3268388" y="73179"/>
                </a:lnTo>
                <a:lnTo>
                  <a:pt x="3246504" y="33308"/>
                </a:lnTo>
                <a:lnTo>
                  <a:pt x="3206633" y="11424"/>
                </a:lnTo>
                <a:lnTo>
                  <a:pt x="3167395" y="4163"/>
                </a:lnTo>
                <a:lnTo>
                  <a:pt x="3116166" y="899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4974" y="3645990"/>
            <a:ext cx="2805101" cy="2031329"/>
          </a:xfrm>
          <a:custGeom>
            <a:avLst/>
            <a:gdLst/>
            <a:ahLst/>
            <a:cxnLst/>
            <a:rect l="l" t="t" r="r" b="b"/>
            <a:pathLst>
              <a:path w="3280410" h="1781175">
                <a:moveTo>
                  <a:pt x="3279813" y="0"/>
                </a:moveTo>
                <a:lnTo>
                  <a:pt x="0" y="0"/>
                </a:lnTo>
                <a:lnTo>
                  <a:pt x="33" y="1552442"/>
                </a:lnTo>
                <a:lnTo>
                  <a:pt x="899" y="1617261"/>
                </a:lnTo>
                <a:lnTo>
                  <a:pt x="4163" y="1668490"/>
                </a:lnTo>
                <a:lnTo>
                  <a:pt x="11424" y="1707728"/>
                </a:lnTo>
                <a:lnTo>
                  <a:pt x="33308" y="1747599"/>
                </a:lnTo>
                <a:lnTo>
                  <a:pt x="73179" y="1769483"/>
                </a:lnTo>
                <a:lnTo>
                  <a:pt x="112417" y="1776744"/>
                </a:lnTo>
                <a:lnTo>
                  <a:pt x="163646" y="1780008"/>
                </a:lnTo>
                <a:lnTo>
                  <a:pt x="3279813" y="1780908"/>
                </a:lnTo>
                <a:lnTo>
                  <a:pt x="3279813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3238" y="3645990"/>
            <a:ext cx="2805101" cy="2031329"/>
          </a:xfrm>
          <a:custGeom>
            <a:avLst/>
            <a:gdLst/>
            <a:ahLst/>
            <a:cxnLst/>
            <a:rect l="l" t="t" r="r" b="b"/>
            <a:pathLst>
              <a:path w="3280409" h="1781175">
                <a:moveTo>
                  <a:pt x="3279813" y="0"/>
                </a:moveTo>
                <a:lnTo>
                  <a:pt x="0" y="0"/>
                </a:lnTo>
                <a:lnTo>
                  <a:pt x="0" y="1780908"/>
                </a:lnTo>
                <a:lnTo>
                  <a:pt x="3085555" y="1780641"/>
                </a:lnTo>
                <a:lnTo>
                  <a:pt x="3143379" y="1778776"/>
                </a:lnTo>
                <a:lnTo>
                  <a:pt x="3188413" y="1773713"/>
                </a:lnTo>
                <a:lnTo>
                  <a:pt x="3235478" y="1756626"/>
                </a:lnTo>
                <a:lnTo>
                  <a:pt x="3262758" y="1723350"/>
                </a:lnTo>
                <a:lnTo>
                  <a:pt x="3275649" y="1668490"/>
                </a:lnTo>
                <a:lnTo>
                  <a:pt x="3278913" y="1617261"/>
                </a:lnTo>
                <a:lnTo>
                  <a:pt x="3279779" y="1552442"/>
                </a:lnTo>
                <a:lnTo>
                  <a:pt x="3279813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0794" y="2503087"/>
            <a:ext cx="23983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0" dirty="0">
                <a:solidFill>
                  <a:srgbClr val="FFFFFF"/>
                </a:solidFill>
                <a:latin typeface="Open Sans"/>
                <a:cs typeface="Open Sans"/>
              </a:rPr>
              <a:t>SA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MO</a:t>
            </a:r>
            <a:r>
              <a:rPr sz="1800" b="1" spc="55" dirty="0">
                <a:solidFill>
                  <a:srgbClr val="FFFFFF"/>
                </a:solidFill>
                <a:latin typeface="Open Sans"/>
                <a:cs typeface="Open Sans"/>
              </a:rPr>
              <a:t>Ś</a:t>
            </a:r>
            <a:r>
              <a:rPr sz="1800" b="1" spc="20" dirty="0">
                <a:solidFill>
                  <a:srgbClr val="FFFFFF"/>
                </a:solidFill>
                <a:latin typeface="Open Sans"/>
                <a:cs typeface="Open Sans"/>
              </a:rPr>
              <a:t>WIA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Open Sans"/>
                <a:cs typeface="Open Sans"/>
              </a:rPr>
              <a:t>OMO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ŚĆ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5249" y="3168295"/>
            <a:ext cx="1385718" cy="862500"/>
          </a:xfrm>
          <a:custGeom>
            <a:avLst/>
            <a:gdLst/>
            <a:ahLst/>
            <a:cxnLst/>
            <a:rect l="l" t="t" r="r" b="b"/>
            <a:pathLst>
              <a:path w="1620520" h="756285">
                <a:moveTo>
                  <a:pt x="143966" y="0"/>
                </a:moveTo>
                <a:lnTo>
                  <a:pt x="96525" y="279"/>
                </a:lnTo>
                <a:lnTo>
                  <a:pt x="46898" y="4365"/>
                </a:lnTo>
                <a:lnTo>
                  <a:pt x="12124" y="25458"/>
                </a:lnTo>
                <a:lnTo>
                  <a:pt x="938" y="76725"/>
                </a:lnTo>
                <a:lnTo>
                  <a:pt x="0" y="117864"/>
                </a:lnTo>
                <a:lnTo>
                  <a:pt x="5" y="638125"/>
                </a:lnTo>
                <a:lnTo>
                  <a:pt x="904" y="678645"/>
                </a:lnTo>
                <a:lnTo>
                  <a:pt x="7504" y="720706"/>
                </a:lnTo>
                <a:lnTo>
                  <a:pt x="34884" y="748326"/>
                </a:lnTo>
                <a:lnTo>
                  <a:pt x="76686" y="755028"/>
                </a:lnTo>
                <a:lnTo>
                  <a:pt x="117825" y="755966"/>
                </a:lnTo>
                <a:lnTo>
                  <a:pt x="1501262" y="755970"/>
                </a:lnTo>
                <a:lnTo>
                  <a:pt x="1523406" y="755726"/>
                </a:lnTo>
                <a:lnTo>
                  <a:pt x="1573030" y="751639"/>
                </a:lnTo>
                <a:lnTo>
                  <a:pt x="1607800" y="730543"/>
                </a:lnTo>
                <a:lnTo>
                  <a:pt x="1618984" y="679270"/>
                </a:lnTo>
                <a:lnTo>
                  <a:pt x="1619921" y="638125"/>
                </a:lnTo>
                <a:lnTo>
                  <a:pt x="1619916" y="117864"/>
                </a:lnTo>
                <a:lnTo>
                  <a:pt x="1619017" y="77358"/>
                </a:lnTo>
                <a:lnTo>
                  <a:pt x="1612416" y="35296"/>
                </a:lnTo>
                <a:lnTo>
                  <a:pt x="1585036" y="7677"/>
                </a:lnTo>
                <a:lnTo>
                  <a:pt x="1543231" y="976"/>
                </a:lnTo>
                <a:lnTo>
                  <a:pt x="1502090" y="38"/>
                </a:lnTo>
                <a:lnTo>
                  <a:pt x="143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71934" y="3429000"/>
            <a:ext cx="991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545554"/>
                </a:solidFill>
                <a:latin typeface="Open Sans"/>
                <a:cs typeface="Open Sans"/>
              </a:rPr>
              <a:t>F</a:t>
            </a:r>
            <a:r>
              <a:rPr sz="1800" b="1" spc="-10" dirty="0">
                <a:solidFill>
                  <a:srgbClr val="545554"/>
                </a:solidFill>
                <a:latin typeface="Open Sans"/>
                <a:cs typeface="Open Sans"/>
              </a:rPr>
              <a:t>I</a:t>
            </a:r>
            <a:r>
              <a:rPr sz="1800" b="1" spc="60" dirty="0">
                <a:solidFill>
                  <a:srgbClr val="545554"/>
                </a:solidFill>
                <a:latin typeface="Open Sans"/>
                <a:cs typeface="Open Sans"/>
              </a:rPr>
              <a:t>L</a:t>
            </a:r>
            <a:r>
              <a:rPr sz="1800" b="1" spc="10" dirty="0">
                <a:solidFill>
                  <a:srgbClr val="545554"/>
                </a:solidFill>
                <a:latin typeface="Open Sans"/>
                <a:cs typeface="Open Sans"/>
              </a:rPr>
              <a:t>A</a:t>
            </a:r>
            <a:r>
              <a:rPr sz="1800" b="1" spc="-35" dirty="0">
                <a:solidFill>
                  <a:srgbClr val="545554"/>
                </a:solidFill>
                <a:latin typeface="Open Sans"/>
                <a:cs typeface="Open Sans"/>
              </a:rPr>
              <a:t>RY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1112" y="4536052"/>
            <a:ext cx="1622541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sz="1700" b="1" spc="-3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700" b="1" spc="80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700" b="1" spc="2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7593" y="2508908"/>
            <a:ext cx="181251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700" b="1" spc="4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700" b="1" spc="-9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700" b="1" spc="-4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700" b="1" spc="-3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700" b="1" spc="65" dirty="0">
                <a:solidFill>
                  <a:srgbClr val="FFFFFF"/>
                </a:solidFill>
                <a:latin typeface="Open Sans"/>
                <a:cs typeface="Open Sans"/>
              </a:rPr>
              <a:t>Ż</a:t>
            </a:r>
            <a:r>
              <a:rPr sz="1700" b="1" spc="-55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700" b="1" spc="-3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7478" y="4388318"/>
            <a:ext cx="234572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55" marR="5080" indent="-49149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700" b="1" spc="35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Open Sans"/>
                <a:cs typeface="Open Sans"/>
              </a:rPr>
              <a:t>Z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UCI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E </a:t>
            </a:r>
            <a:r>
              <a:rPr sz="1700" b="1" spc="15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700" b="1" spc="65" dirty="0">
                <a:solidFill>
                  <a:srgbClr val="FFFFFF"/>
                </a:solidFill>
                <a:latin typeface="Open Sans"/>
                <a:cs typeface="Open Sans"/>
              </a:rPr>
              <a:t>Ł</a:t>
            </a:r>
            <a:r>
              <a:rPr sz="1700" b="1" spc="5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EJ </a:t>
            </a:r>
            <a:r>
              <a:rPr sz="1700" b="1" spc="-3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700" b="1" spc="15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Ś</a:t>
            </a:r>
            <a:r>
              <a:rPr sz="1700" b="1" spc="-1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7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endParaRPr sz="17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10" dirty="0">
                <a:solidFill>
                  <a:schemeClr val="tx1"/>
                </a:solidFill>
                <a:latin typeface="+mn-lt"/>
              </a:rPr>
              <a:t>S</a:t>
            </a:r>
            <a:r>
              <a:rPr sz="3600" b="1" spc="-50" dirty="0">
                <a:solidFill>
                  <a:schemeClr val="tx1"/>
                </a:solidFill>
                <a:latin typeface="+mn-lt"/>
              </a:rPr>
              <a:t>a</a:t>
            </a:r>
            <a:r>
              <a:rPr sz="3600" b="1" spc="-40" dirty="0">
                <a:solidFill>
                  <a:schemeClr val="tx1"/>
                </a:solidFill>
                <a:latin typeface="+mn-lt"/>
              </a:rPr>
              <a:t>mo</a:t>
            </a:r>
            <a:r>
              <a:rPr sz="3600" b="1" spc="45" dirty="0">
                <a:solidFill>
                  <a:schemeClr val="tx1"/>
                </a:solidFill>
                <a:latin typeface="+mn-lt"/>
              </a:rPr>
              <a:t>ś</a:t>
            </a:r>
            <a:r>
              <a:rPr sz="3600" b="1" spc="-5" dirty="0">
                <a:solidFill>
                  <a:schemeClr val="tx1"/>
                </a:solidFill>
                <a:latin typeface="+mn-lt"/>
              </a:rPr>
              <a:t>w</a:t>
            </a:r>
            <a:r>
              <a:rPr sz="3600" b="1" spc="-60" dirty="0">
                <a:solidFill>
                  <a:schemeClr val="tx1"/>
                </a:solidFill>
                <a:latin typeface="+mn-lt"/>
              </a:rPr>
              <a:t>i</a:t>
            </a:r>
            <a:r>
              <a:rPr sz="3600" b="1" spc="-35" dirty="0">
                <a:solidFill>
                  <a:schemeClr val="tx1"/>
                </a:solidFill>
                <a:latin typeface="+mn-lt"/>
              </a:rPr>
              <a:t>a</a:t>
            </a:r>
            <a:r>
              <a:rPr sz="3600" b="1" spc="-45" dirty="0">
                <a:solidFill>
                  <a:schemeClr val="tx1"/>
                </a:solidFill>
                <a:latin typeface="+mn-lt"/>
              </a:rPr>
              <a:t>do</a:t>
            </a:r>
            <a:r>
              <a:rPr sz="3600" b="1" spc="-40" dirty="0">
                <a:solidFill>
                  <a:schemeClr val="tx1"/>
                </a:solidFill>
                <a:latin typeface="+mn-lt"/>
              </a:rPr>
              <a:t>mo</a:t>
            </a:r>
            <a:r>
              <a:rPr sz="3600" b="1" spc="-10" dirty="0">
                <a:solidFill>
                  <a:schemeClr val="tx1"/>
                </a:solidFill>
                <a:latin typeface="+mn-lt"/>
              </a:rPr>
              <a:t>ś</a:t>
            </a:r>
            <a:r>
              <a:rPr sz="3600" b="1" dirty="0">
                <a:solidFill>
                  <a:schemeClr val="tx1"/>
                </a:solidFill>
                <a:latin typeface="+mn-lt"/>
              </a:rPr>
              <a:t>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06" y="2342470"/>
            <a:ext cx="2832938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4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20" dirty="0">
                <a:latin typeface="Open Sans Light"/>
                <a:cs typeface="Open Sans Light"/>
              </a:rPr>
              <a:t>s</a:t>
            </a:r>
            <a:r>
              <a:rPr sz="2400" b="0" spc="-10" dirty="0">
                <a:latin typeface="Open Sans Light"/>
                <a:cs typeface="Open Sans Light"/>
              </a:rPr>
              <a:t>i</a:t>
            </a:r>
            <a:r>
              <a:rPr sz="2400" b="0" dirty="0">
                <a:latin typeface="Open Sans Light"/>
                <a:cs typeface="Open Sans Light"/>
              </a:rPr>
              <a:t>ę </a:t>
            </a:r>
            <a:r>
              <a:rPr sz="2400" b="0" spc="-15" dirty="0">
                <a:latin typeface="Open Sans Light"/>
                <a:cs typeface="Open Sans Light"/>
              </a:rPr>
              <a:t>dz</a:t>
            </a:r>
            <a:r>
              <a:rPr sz="2400" b="0" spc="-10" dirty="0">
                <a:latin typeface="Open Sans Light"/>
                <a:cs typeface="Open Sans Light"/>
              </a:rPr>
              <a:t>i</a:t>
            </a:r>
            <a:r>
              <a:rPr sz="2400" b="0" spc="-25" dirty="0">
                <a:latin typeface="Open Sans Light"/>
                <a:cs typeface="Open Sans Light"/>
              </a:rPr>
              <a:t>e</a:t>
            </a:r>
            <a:r>
              <a:rPr sz="2400" b="0" spc="-10" dirty="0">
                <a:latin typeface="Open Sans Light"/>
                <a:cs typeface="Open Sans Light"/>
              </a:rPr>
              <a:t>j</a:t>
            </a:r>
            <a:r>
              <a:rPr sz="2400" b="0" spc="-65" dirty="0">
                <a:latin typeface="Open Sans Light"/>
                <a:cs typeface="Open Sans Light"/>
              </a:rPr>
              <a:t>e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4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30" dirty="0">
                <a:latin typeface="Open Sans Light"/>
                <a:cs typeface="Open Sans Light"/>
              </a:rPr>
              <a:t>r</a:t>
            </a:r>
            <a:r>
              <a:rPr sz="2400" b="0" spc="-10" dirty="0">
                <a:latin typeface="Open Sans Light"/>
                <a:cs typeface="Open Sans Light"/>
              </a:rPr>
              <a:t>obi</a:t>
            </a:r>
            <a:r>
              <a:rPr sz="2400" b="0" dirty="0">
                <a:latin typeface="Open Sans Light"/>
                <a:cs typeface="Open Sans Light"/>
              </a:rPr>
              <a:t>ę w </a:t>
            </a:r>
            <a:r>
              <a:rPr sz="2400" b="0" spc="50" dirty="0">
                <a:latin typeface="Open Sans Light"/>
                <a:cs typeface="Open Sans Light"/>
              </a:rPr>
              <a:t>t</a:t>
            </a:r>
            <a:r>
              <a:rPr sz="2400" b="0" spc="15" dirty="0">
                <a:latin typeface="Open Sans Light"/>
                <a:cs typeface="Open Sans Light"/>
              </a:rPr>
              <a:t>y</a:t>
            </a:r>
            <a:r>
              <a:rPr sz="2400" b="0" dirty="0">
                <a:latin typeface="Open Sans Light"/>
                <a:cs typeface="Open Sans Light"/>
              </a:rPr>
              <a:t>m </a:t>
            </a:r>
            <a:r>
              <a:rPr sz="2400" b="0" spc="-10" dirty="0">
                <a:latin typeface="Open Sans Light"/>
                <a:cs typeface="Open Sans Light"/>
              </a:rPr>
              <a:t>mom</a:t>
            </a:r>
            <a:r>
              <a:rPr sz="2400" b="0" spc="-15" dirty="0">
                <a:latin typeface="Open Sans Light"/>
                <a:cs typeface="Open Sans Light"/>
              </a:rPr>
              <a:t>e</a:t>
            </a:r>
            <a:r>
              <a:rPr sz="2400" b="0" spc="-10" dirty="0">
                <a:latin typeface="Open Sans Light"/>
                <a:cs typeface="Open Sans Light"/>
              </a:rPr>
              <a:t>nci</a:t>
            </a:r>
            <a:r>
              <a:rPr sz="2400" b="0" spc="-65" dirty="0">
                <a:latin typeface="Open Sans Light"/>
                <a:cs typeface="Open Sans Light"/>
              </a:rPr>
              <a:t>e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4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</a:t>
            </a:r>
            <a:r>
              <a:rPr sz="2400" b="0" spc="-5" dirty="0">
                <a:latin typeface="Open Sans Light"/>
                <a:cs typeface="Open Sans Light"/>
              </a:rPr>
              <a:t> </a:t>
            </a:r>
            <a:r>
              <a:rPr sz="2400" b="0" spc="20" dirty="0">
                <a:latin typeface="Open Sans Light"/>
                <a:cs typeface="Open Sans Light"/>
              </a:rPr>
              <a:t>c</a:t>
            </a:r>
            <a:r>
              <a:rPr sz="2400" b="0" spc="-10" dirty="0">
                <a:latin typeface="Open Sans Light"/>
                <a:cs typeface="Open Sans Light"/>
              </a:rPr>
              <a:t>zuj</a:t>
            </a:r>
            <a:r>
              <a:rPr sz="2400" b="0" spc="-60" dirty="0">
                <a:latin typeface="Open Sans Light"/>
                <a:cs typeface="Open Sans Light"/>
              </a:rPr>
              <a:t>ę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4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</a:t>
            </a:r>
            <a:r>
              <a:rPr sz="2400" b="0" spc="-5" dirty="0">
                <a:latin typeface="Open Sans Light"/>
                <a:cs typeface="Open Sans Light"/>
              </a:rPr>
              <a:t> </a:t>
            </a:r>
            <a:r>
              <a:rPr sz="2400" b="0" spc="-10" dirty="0">
                <a:latin typeface="Open Sans Light"/>
                <a:cs typeface="Open Sans Light"/>
              </a:rPr>
              <a:t>m</a:t>
            </a:r>
            <a:r>
              <a:rPr sz="2400" b="0" spc="25" dirty="0">
                <a:latin typeface="Open Sans Light"/>
                <a:cs typeface="Open Sans Light"/>
              </a:rPr>
              <a:t>y</a:t>
            </a:r>
            <a:r>
              <a:rPr sz="2400" b="0" spc="-10" dirty="0">
                <a:latin typeface="Open Sans Light"/>
                <a:cs typeface="Open Sans Light"/>
              </a:rPr>
              <a:t>ś</a:t>
            </a:r>
            <a:r>
              <a:rPr sz="2400" b="0" spc="-5" dirty="0">
                <a:latin typeface="Open Sans Light"/>
                <a:cs typeface="Open Sans Light"/>
              </a:rPr>
              <a:t>l</a:t>
            </a:r>
            <a:r>
              <a:rPr sz="2400" b="0" spc="-60" dirty="0">
                <a:latin typeface="Open Sans Light"/>
                <a:cs typeface="Open Sans Light"/>
              </a:rPr>
              <a:t>ę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15" dirty="0">
                <a:latin typeface="Open Sans Light"/>
                <a:cs typeface="Open Sans Light"/>
              </a:rPr>
              <a:t>Ja</a:t>
            </a:r>
            <a:r>
              <a:rPr sz="2400" b="0" dirty="0">
                <a:latin typeface="Open Sans Light"/>
                <a:cs typeface="Open Sans Light"/>
              </a:rPr>
              <a:t>k</a:t>
            </a:r>
            <a:r>
              <a:rPr sz="2400" b="0" spc="-5" dirty="0">
                <a:latin typeface="Open Sans Light"/>
                <a:cs typeface="Open Sans Light"/>
              </a:rPr>
              <a:t> </a:t>
            </a:r>
            <a:r>
              <a:rPr sz="2400" b="0" dirty="0">
                <a:latin typeface="Open Sans Light"/>
                <a:cs typeface="Open Sans Light"/>
              </a:rPr>
              <a:t>o</a:t>
            </a:r>
            <a:r>
              <a:rPr sz="2400" b="0" spc="-10" dirty="0">
                <a:latin typeface="Open Sans Light"/>
                <a:cs typeface="Open Sans Light"/>
              </a:rPr>
              <a:t>d</a:t>
            </a:r>
            <a:r>
              <a:rPr sz="2400" b="0" spc="15" dirty="0">
                <a:latin typeface="Open Sans Light"/>
                <a:cs typeface="Open Sans Light"/>
              </a:rPr>
              <a:t>d</a:t>
            </a:r>
            <a:r>
              <a:rPr sz="2400" b="0" spc="-10" dirty="0">
                <a:latin typeface="Open Sans Light"/>
                <a:cs typeface="Open Sans Light"/>
              </a:rPr>
              <a:t>yc</a:t>
            </a:r>
            <a:r>
              <a:rPr sz="2400" b="0" spc="-15" dirty="0">
                <a:latin typeface="Open Sans Light"/>
                <a:cs typeface="Open Sans Light"/>
              </a:rPr>
              <a:t>ha</a:t>
            </a:r>
            <a:r>
              <a:rPr sz="2400" b="0" spc="-70" dirty="0">
                <a:latin typeface="Open Sans Light"/>
                <a:cs typeface="Open Sans Light"/>
              </a:rPr>
              <a:t>m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3456" y="2348771"/>
            <a:ext cx="3007638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10" dirty="0">
                <a:latin typeface="Open Sans Light"/>
                <a:cs typeface="Open Sans Light"/>
              </a:rPr>
              <a:t>C</a:t>
            </a:r>
            <a:r>
              <a:rPr sz="2400" b="0" spc="-40" dirty="0">
                <a:latin typeface="Open Sans Light"/>
                <a:cs typeface="Open Sans Light"/>
              </a:rPr>
              <a:t>z</a:t>
            </a:r>
            <a:r>
              <a:rPr sz="2400" b="0" spc="-10" dirty="0">
                <a:latin typeface="Open Sans Light"/>
                <a:cs typeface="Open Sans Light"/>
              </a:rPr>
              <a:t>e</a:t>
            </a:r>
            <a:r>
              <a:rPr sz="2400" b="0" spc="-25" dirty="0">
                <a:latin typeface="Open Sans Light"/>
                <a:cs typeface="Open Sans Light"/>
              </a:rPr>
              <a:t>g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10" dirty="0">
                <a:latin typeface="Open Sans Light"/>
                <a:cs typeface="Open Sans Light"/>
              </a:rPr>
              <a:t>ch</a:t>
            </a:r>
            <a:r>
              <a:rPr sz="2400" b="0" spc="-2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ę w </a:t>
            </a:r>
            <a:r>
              <a:rPr sz="2400" b="0" spc="50" dirty="0">
                <a:latin typeface="Open Sans Light"/>
                <a:cs typeface="Open Sans Light"/>
              </a:rPr>
              <a:t>t</a:t>
            </a:r>
            <a:r>
              <a:rPr sz="2400" b="0" spc="15" dirty="0">
                <a:latin typeface="Open Sans Light"/>
                <a:cs typeface="Open Sans Light"/>
              </a:rPr>
              <a:t>y</a:t>
            </a:r>
            <a:r>
              <a:rPr sz="2400" b="0" dirty="0">
                <a:latin typeface="Open Sans Light"/>
                <a:cs typeface="Open Sans Light"/>
              </a:rPr>
              <a:t>m </a:t>
            </a:r>
            <a:r>
              <a:rPr sz="2400" b="0" spc="-10" dirty="0">
                <a:latin typeface="Open Sans Light"/>
                <a:cs typeface="Open Sans Light"/>
              </a:rPr>
              <a:t>mom</a:t>
            </a:r>
            <a:r>
              <a:rPr sz="2400" b="0" spc="-15" dirty="0">
                <a:latin typeface="Open Sans Light"/>
                <a:cs typeface="Open Sans Light"/>
              </a:rPr>
              <a:t>e</a:t>
            </a:r>
            <a:r>
              <a:rPr sz="2400" b="0" spc="-10" dirty="0">
                <a:latin typeface="Open Sans Light"/>
                <a:cs typeface="Open Sans Light"/>
              </a:rPr>
              <a:t>nci</a:t>
            </a:r>
            <a:r>
              <a:rPr sz="2400" b="0" spc="-65" dirty="0">
                <a:latin typeface="Open Sans Light"/>
                <a:cs typeface="Open Sans Light"/>
              </a:rPr>
              <a:t>e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15" dirty="0">
                <a:latin typeface="Open Sans Light"/>
                <a:cs typeface="Open Sans Light"/>
              </a:rPr>
              <a:t>Ja</a:t>
            </a:r>
            <a:r>
              <a:rPr sz="2400" b="0" spc="15" dirty="0">
                <a:latin typeface="Open Sans Light"/>
                <a:cs typeface="Open Sans Light"/>
              </a:rPr>
              <a:t>k</a:t>
            </a:r>
            <a:r>
              <a:rPr sz="2400" b="0" dirty="0">
                <a:latin typeface="Open Sans Light"/>
                <a:cs typeface="Open Sans Light"/>
              </a:rPr>
              <a:t>i </a:t>
            </a:r>
            <a:r>
              <a:rPr sz="2400" b="0" spc="-10" dirty="0">
                <a:latin typeface="Open Sans Light"/>
                <a:cs typeface="Open Sans Light"/>
              </a:rPr>
              <a:t>j</a:t>
            </a:r>
            <a:r>
              <a:rPr sz="2400" b="0" spc="-5" dirty="0">
                <a:latin typeface="Open Sans Light"/>
                <a:cs typeface="Open Sans Light"/>
              </a:rPr>
              <a:t>e</a:t>
            </a:r>
            <a:r>
              <a:rPr sz="2400" b="0" spc="30" dirty="0">
                <a:latin typeface="Open Sans Light"/>
                <a:cs typeface="Open Sans Light"/>
              </a:rPr>
              <a:t>s</a:t>
            </a:r>
            <a:r>
              <a:rPr sz="2400" b="0" dirty="0">
                <a:latin typeface="Open Sans Light"/>
                <a:cs typeface="Open Sans Light"/>
              </a:rPr>
              <a:t>t </a:t>
            </a:r>
            <a:r>
              <a:rPr sz="2400" b="0" spc="-10" dirty="0">
                <a:latin typeface="Open Sans Light"/>
                <a:cs typeface="Open Sans Light"/>
              </a:rPr>
              <a:t>m</a:t>
            </a:r>
            <a:r>
              <a:rPr sz="2400" b="0" spc="-15" dirty="0">
                <a:latin typeface="Open Sans Light"/>
                <a:cs typeface="Open Sans Light"/>
              </a:rPr>
              <a:t>ó</a:t>
            </a:r>
            <a:r>
              <a:rPr sz="2400" b="0" dirty="0">
                <a:latin typeface="Open Sans Light"/>
                <a:cs typeface="Open Sans Light"/>
              </a:rPr>
              <a:t>j </a:t>
            </a:r>
            <a:r>
              <a:rPr sz="2400" b="0" spc="-25" dirty="0">
                <a:latin typeface="Open Sans Light"/>
                <a:cs typeface="Open Sans Light"/>
              </a:rPr>
              <a:t>c</a:t>
            </a:r>
            <a:r>
              <a:rPr sz="2400" b="0" spc="-15" dirty="0">
                <a:latin typeface="Open Sans Light"/>
                <a:cs typeface="Open Sans Light"/>
              </a:rPr>
              <a:t>e</a:t>
            </a:r>
            <a:r>
              <a:rPr sz="2400" b="0" dirty="0">
                <a:latin typeface="Open Sans Light"/>
                <a:cs typeface="Open Sans Light"/>
              </a:rPr>
              <a:t>l?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spc="-45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15" dirty="0">
                <a:latin typeface="Open Sans Light"/>
                <a:cs typeface="Open Sans Light"/>
              </a:rPr>
              <a:t>m</a:t>
            </a:r>
            <a:r>
              <a:rPr sz="2400" b="0" dirty="0">
                <a:latin typeface="Open Sans Light"/>
                <a:cs typeface="Open Sans Light"/>
              </a:rPr>
              <a:t>i </a:t>
            </a:r>
            <a:r>
              <a:rPr sz="2400" b="0" spc="5" dirty="0">
                <a:latin typeface="Open Sans Light"/>
                <a:cs typeface="Open Sans Light"/>
              </a:rPr>
              <a:t>u</a:t>
            </a:r>
            <a:r>
              <a:rPr sz="2400" b="0" dirty="0">
                <a:latin typeface="Open Sans Light"/>
                <a:cs typeface="Open Sans Light"/>
              </a:rPr>
              <a:t>t</a:t>
            </a:r>
            <a:r>
              <a:rPr sz="2400" b="0" spc="5" dirty="0">
                <a:latin typeface="Open Sans Light"/>
                <a:cs typeface="Open Sans Light"/>
              </a:rPr>
              <a:t>r</a:t>
            </a:r>
            <a:r>
              <a:rPr sz="2400" b="0" spc="-10" dirty="0">
                <a:latin typeface="Open Sans Light"/>
                <a:cs typeface="Open Sans Light"/>
              </a:rPr>
              <a:t>u</a:t>
            </a:r>
            <a:r>
              <a:rPr sz="2400" b="0" spc="-15" dirty="0">
                <a:latin typeface="Open Sans Light"/>
                <a:cs typeface="Open Sans Light"/>
              </a:rPr>
              <a:t>dn</a:t>
            </a:r>
            <a:r>
              <a:rPr sz="2400" b="0" spc="-20" dirty="0">
                <a:latin typeface="Open Sans Light"/>
                <a:cs typeface="Open Sans Light"/>
              </a:rPr>
              <a:t>i</a:t>
            </a:r>
            <a:r>
              <a:rPr sz="2400" b="0" dirty="0">
                <a:latin typeface="Open Sans Light"/>
                <a:cs typeface="Open Sans Light"/>
              </a:rPr>
              <a:t>a </a:t>
            </a:r>
            <a:r>
              <a:rPr sz="2400" b="0" spc="-30" dirty="0">
                <a:latin typeface="Open Sans Light"/>
                <a:cs typeface="Open Sans Light"/>
              </a:rPr>
              <a:t>r</a:t>
            </a:r>
            <a:r>
              <a:rPr sz="2400" b="0" spc="-10" dirty="0">
                <a:latin typeface="Open Sans Light"/>
                <a:cs typeface="Open Sans Light"/>
              </a:rPr>
              <a:t>obi</a:t>
            </a:r>
            <a:r>
              <a:rPr sz="2400" b="0" spc="-15" dirty="0">
                <a:latin typeface="Open Sans Light"/>
                <a:cs typeface="Open Sans Light"/>
              </a:rPr>
              <a:t>en</a:t>
            </a:r>
            <a:r>
              <a:rPr sz="2400" b="0" spc="-10" dirty="0">
                <a:latin typeface="Open Sans Light"/>
                <a:cs typeface="Open Sans Light"/>
              </a:rPr>
              <a:t>i</a:t>
            </a:r>
            <a:r>
              <a:rPr sz="2400" b="0" dirty="0">
                <a:latin typeface="Open Sans Light"/>
                <a:cs typeface="Open Sans Light"/>
              </a:rPr>
              <a:t>e </a:t>
            </a:r>
            <a:r>
              <a:rPr sz="2400" b="0" spc="-30" dirty="0">
                <a:latin typeface="Open Sans Light"/>
                <a:cs typeface="Open Sans Light"/>
              </a:rPr>
              <a:t>t</a:t>
            </a:r>
            <a:r>
              <a:rPr sz="2400" b="0" spc="-10" dirty="0">
                <a:latin typeface="Open Sans Light"/>
                <a:cs typeface="Open Sans Light"/>
              </a:rPr>
              <a:t>e</a:t>
            </a:r>
            <a:r>
              <a:rPr sz="2400" b="0" spc="-25" dirty="0">
                <a:latin typeface="Open Sans Light"/>
                <a:cs typeface="Open Sans Light"/>
              </a:rPr>
              <a:t>g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30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o </a:t>
            </a:r>
            <a:r>
              <a:rPr sz="2400" b="0" spc="-30" dirty="0">
                <a:latin typeface="Open Sans Light"/>
                <a:cs typeface="Open Sans Light"/>
              </a:rPr>
              <a:t>r</a:t>
            </a:r>
            <a:r>
              <a:rPr sz="2400" b="0" spc="-10" dirty="0">
                <a:latin typeface="Open Sans Light"/>
                <a:cs typeface="Open Sans Light"/>
              </a:rPr>
              <a:t>obi</a:t>
            </a:r>
            <a:r>
              <a:rPr sz="2400" b="0" spc="-60" dirty="0">
                <a:latin typeface="Open Sans Light"/>
                <a:cs typeface="Open Sans Light"/>
              </a:rPr>
              <a:t>ę</a:t>
            </a:r>
            <a:r>
              <a:rPr sz="2400" b="0" dirty="0">
                <a:latin typeface="Open Sans Light"/>
                <a:cs typeface="Open Sans Light"/>
              </a:rPr>
              <a:t>?</a:t>
            </a:r>
            <a:endParaRPr sz="24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400" b="0" dirty="0">
                <a:latin typeface="Open Sans Light"/>
                <a:cs typeface="Open Sans Light"/>
              </a:rPr>
              <a:t>O</a:t>
            </a:r>
            <a:r>
              <a:rPr sz="2400" b="0" spc="-10" dirty="0">
                <a:latin typeface="Open Sans Light"/>
                <a:cs typeface="Open Sans Light"/>
              </a:rPr>
              <a:t>dd</a:t>
            </a:r>
            <a:r>
              <a:rPr sz="2400" b="0" spc="-5" dirty="0">
                <a:latin typeface="Open Sans Light"/>
                <a:cs typeface="Open Sans Light"/>
              </a:rPr>
              <a:t>e</a:t>
            </a:r>
            <a:r>
              <a:rPr sz="2400" b="0" spc="-10" dirty="0">
                <a:latin typeface="Open Sans Light"/>
                <a:cs typeface="Open Sans Light"/>
              </a:rPr>
              <a:t>c</a:t>
            </a:r>
            <a:r>
              <a:rPr sz="2400" b="0" dirty="0">
                <a:latin typeface="Open Sans Light"/>
                <a:cs typeface="Open Sans Light"/>
              </a:rPr>
              <a:t>h i </a:t>
            </a:r>
            <a:r>
              <a:rPr sz="2400" b="0" spc="-20" dirty="0">
                <a:latin typeface="Open Sans Light"/>
                <a:cs typeface="Open Sans Light"/>
              </a:rPr>
              <a:t>d</a:t>
            </a:r>
            <a:r>
              <a:rPr sz="2400" b="0" spc="-15" dirty="0">
                <a:latin typeface="Open Sans Light"/>
                <a:cs typeface="Open Sans Light"/>
              </a:rPr>
              <a:t>a</a:t>
            </a:r>
            <a:r>
              <a:rPr sz="2400" b="0" spc="-10" dirty="0">
                <a:latin typeface="Open Sans Light"/>
                <a:cs typeface="Open Sans Light"/>
              </a:rPr>
              <a:t>l</a:t>
            </a:r>
            <a:r>
              <a:rPr sz="2400" b="0" spc="-25" dirty="0">
                <a:latin typeface="Open Sans Light"/>
                <a:cs typeface="Open Sans Light"/>
              </a:rPr>
              <a:t>e</a:t>
            </a:r>
            <a:r>
              <a:rPr sz="2400" b="0" spc="-15" dirty="0">
                <a:latin typeface="Open Sans Light"/>
                <a:cs typeface="Open Sans Light"/>
              </a:rPr>
              <a:t>j</a:t>
            </a:r>
            <a:r>
              <a:rPr sz="2400" b="0" spc="-30" dirty="0">
                <a:latin typeface="Open Sans Light"/>
                <a:cs typeface="Open Sans Light"/>
              </a:rPr>
              <a:t>..</a:t>
            </a:r>
            <a:r>
              <a:rPr sz="2400" b="0" dirty="0">
                <a:latin typeface="Open Sans Light"/>
                <a:cs typeface="Open Sans Light"/>
              </a:rPr>
              <a:t>.</a:t>
            </a:r>
            <a:endParaRPr sz="24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7" y="1503010"/>
            <a:ext cx="7982996" cy="5062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32155" indent="-360045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sz="2000" b="0" spc="-20" dirty="0">
                <a:latin typeface="Open Sans Light"/>
                <a:cs typeface="Open Sans Light"/>
              </a:rPr>
              <a:t>M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0" dirty="0">
                <a:latin typeface="Open Sans Light"/>
                <a:cs typeface="Open Sans Light"/>
              </a:rPr>
              <a:t>praw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d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70" dirty="0">
                <a:latin typeface="Open Sans Light"/>
                <a:cs typeface="Open Sans Light"/>
              </a:rPr>
              <a:t>w</a:t>
            </a:r>
            <a:r>
              <a:rPr sz="2000" b="0" spc="15" dirty="0">
                <a:latin typeface="Open Sans Light"/>
                <a:cs typeface="Open Sans Light"/>
              </a:rPr>
              <a:t>y</a:t>
            </a:r>
            <a:r>
              <a:rPr sz="2000" b="0" spc="-10" dirty="0">
                <a:latin typeface="Open Sans Light"/>
                <a:cs typeface="Open Sans Light"/>
              </a:rPr>
              <a:t>r</a:t>
            </a:r>
            <a:r>
              <a:rPr sz="2000" b="0" spc="-5" dirty="0">
                <a:latin typeface="Open Sans Light"/>
                <a:cs typeface="Open Sans Light"/>
              </a:rPr>
              <a:t>a</a:t>
            </a:r>
            <a:r>
              <a:rPr sz="2000" b="0" spc="5" dirty="0">
                <a:latin typeface="Open Sans Light"/>
                <a:cs typeface="Open Sans Light"/>
              </a:rPr>
              <a:t>ż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20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spc="-15" dirty="0">
                <a:latin typeface="Open Sans Light"/>
                <a:cs typeface="Open Sans Light"/>
              </a:rPr>
              <a:t>e</a:t>
            </a:r>
            <a:r>
              <a:rPr sz="2000" b="0" spc="-10" dirty="0">
                <a:latin typeface="Open Sans Light"/>
                <a:cs typeface="Open Sans Light"/>
              </a:rPr>
              <a:t>bi</a:t>
            </a:r>
            <a:r>
              <a:rPr sz="2000" b="0" spc="-20" dirty="0">
                <a:latin typeface="Open Sans Light"/>
                <a:cs typeface="Open Sans Light"/>
              </a:rPr>
              <a:t>e</a:t>
            </a:r>
            <a:r>
              <a:rPr sz="2000" b="0" dirty="0">
                <a:latin typeface="Open Sans Light"/>
                <a:cs typeface="Open Sans Light"/>
              </a:rPr>
              <a:t>, </a:t>
            </a:r>
            <a:r>
              <a:rPr sz="2000" b="0" spc="25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w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spc="-10" dirty="0">
                <a:latin typeface="Open Sans Light"/>
                <a:cs typeface="Open Sans Light"/>
              </a:rPr>
              <a:t>ic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-10" dirty="0">
                <a:latin typeface="Open Sans Light"/>
                <a:cs typeface="Open Sans Light"/>
              </a:rPr>
              <a:t>op</a:t>
            </a:r>
            <a:r>
              <a:rPr sz="2000" b="0" spc="-15" dirty="0">
                <a:latin typeface="Open Sans Light"/>
                <a:cs typeface="Open Sans Light"/>
              </a:rPr>
              <a:t>ini</a:t>
            </a:r>
            <a:r>
              <a:rPr sz="2000" b="0" spc="-5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, </a:t>
            </a:r>
            <a:r>
              <a:rPr sz="2000" b="0" spc="-5" dirty="0">
                <a:latin typeface="Open Sans Light"/>
                <a:cs typeface="Open Sans Light"/>
              </a:rPr>
              <a:t>p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dirty="0">
                <a:latin typeface="Open Sans Light"/>
                <a:cs typeface="Open Sans Light"/>
              </a:rPr>
              <a:t>t</a:t>
            </a:r>
            <a:r>
              <a:rPr sz="2000" b="0" spc="20" dirty="0">
                <a:latin typeface="Open Sans Light"/>
                <a:cs typeface="Open Sans Light"/>
              </a:rPr>
              <a:t>r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spc="-15" dirty="0">
                <a:latin typeface="Open Sans Light"/>
                <a:cs typeface="Open Sans Light"/>
              </a:rPr>
              <a:t>eb</a:t>
            </a:r>
            <a:r>
              <a:rPr sz="2000" b="0" dirty="0">
                <a:latin typeface="Open Sans Light"/>
                <a:cs typeface="Open Sans Light"/>
              </a:rPr>
              <a:t>, </a:t>
            </a:r>
            <a:r>
              <a:rPr sz="2000" b="0" spc="-10" dirty="0">
                <a:latin typeface="Open Sans Light"/>
                <a:cs typeface="Open Sans Light"/>
              </a:rPr>
              <a:t>u</a:t>
            </a:r>
            <a:r>
              <a:rPr sz="2000" b="0" spc="20" dirty="0">
                <a:latin typeface="Open Sans Light"/>
                <a:cs typeface="Open Sans Light"/>
              </a:rPr>
              <a:t>c</a:t>
            </a:r>
            <a:r>
              <a:rPr sz="2000" b="0" spc="-10" dirty="0">
                <a:latin typeface="Open Sans Light"/>
                <a:cs typeface="Open Sans Light"/>
              </a:rPr>
              <a:t>zu</a:t>
            </a:r>
            <a:r>
              <a:rPr sz="2000" b="0" dirty="0">
                <a:latin typeface="Open Sans Light"/>
                <a:cs typeface="Open Sans Light"/>
              </a:rPr>
              <a:t>ć – </a:t>
            </a:r>
            <a:r>
              <a:rPr sz="2000" b="0" spc="15" dirty="0">
                <a:latin typeface="Open Sans Light"/>
                <a:cs typeface="Open Sans Light"/>
              </a:rPr>
              <a:t>t</a:t>
            </a:r>
            <a:r>
              <a:rPr sz="2000" b="0" spc="-15" dirty="0">
                <a:latin typeface="Open Sans Light"/>
                <a:cs typeface="Open Sans Light"/>
              </a:rPr>
              <a:t>a</a:t>
            </a:r>
            <a:r>
              <a:rPr sz="2000" b="0" dirty="0">
                <a:latin typeface="Open Sans Light"/>
                <a:cs typeface="Open Sans Light"/>
              </a:rPr>
              <a:t>k </a:t>
            </a:r>
            <a:r>
              <a:rPr sz="2000" b="0" spc="15" dirty="0">
                <a:latin typeface="Open Sans Light"/>
                <a:cs typeface="Open Sans Light"/>
              </a:rPr>
              <a:t>d</a:t>
            </a:r>
            <a:r>
              <a:rPr sz="2000" b="0" spc="30" dirty="0">
                <a:latin typeface="Open Sans Light"/>
                <a:cs typeface="Open Sans Light"/>
              </a:rPr>
              <a:t>ł</a:t>
            </a:r>
            <a:r>
              <a:rPr sz="2000" b="0" spc="-15" dirty="0">
                <a:latin typeface="Open Sans Light"/>
                <a:cs typeface="Open Sans Light"/>
              </a:rPr>
              <a:t>u</a:t>
            </a:r>
            <a:r>
              <a:rPr sz="2000" b="0" spc="-25" dirty="0">
                <a:latin typeface="Open Sans Light"/>
                <a:cs typeface="Open Sans Light"/>
              </a:rPr>
              <a:t>g</a:t>
            </a:r>
            <a:r>
              <a:rPr sz="2000" b="0" spc="-20" dirty="0">
                <a:latin typeface="Open Sans Light"/>
                <a:cs typeface="Open Sans Light"/>
              </a:rPr>
              <a:t>o</a:t>
            </a:r>
            <a:r>
              <a:rPr sz="2000" b="0" dirty="0">
                <a:latin typeface="Open Sans Light"/>
                <a:cs typeface="Open Sans Light"/>
              </a:rPr>
              <a:t>, </a:t>
            </a:r>
            <a:r>
              <a:rPr sz="2000" b="0" spc="-10" dirty="0">
                <a:latin typeface="Open Sans Light"/>
                <a:cs typeface="Open Sans Light"/>
              </a:rPr>
              <a:t>do</a:t>
            </a:r>
            <a:r>
              <a:rPr sz="2000" b="0" dirty="0">
                <a:latin typeface="Open Sans Light"/>
                <a:cs typeface="Open Sans Light"/>
              </a:rPr>
              <a:t>p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15" dirty="0">
                <a:latin typeface="Open Sans Light"/>
                <a:cs typeface="Open Sans Light"/>
              </a:rPr>
              <a:t>k</a:t>
            </a:r>
            <a:r>
              <a:rPr sz="2000" b="0" dirty="0">
                <a:latin typeface="Open Sans Light"/>
                <a:cs typeface="Open Sans Light"/>
              </a:rPr>
              <a:t>i </a:t>
            </a:r>
            <a:r>
              <a:rPr sz="2000" b="0" spc="-15" dirty="0">
                <a:latin typeface="Open Sans Light"/>
                <a:cs typeface="Open Sans Light"/>
              </a:rPr>
              <a:t>n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0" dirty="0">
                <a:latin typeface="Open Sans Light"/>
                <a:cs typeface="Open Sans Light"/>
              </a:rPr>
              <a:t>r</a:t>
            </a:r>
            <a:r>
              <a:rPr sz="2000" b="0" spc="-15" dirty="0">
                <a:latin typeface="Open Sans Light"/>
                <a:cs typeface="Open Sans Light"/>
              </a:rPr>
              <a:t>ani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5" dirty="0">
                <a:latin typeface="Open Sans Light"/>
                <a:cs typeface="Open Sans Light"/>
              </a:rPr>
              <a:t>in</a:t>
            </a:r>
            <a:r>
              <a:rPr sz="2000" b="0" spc="-10" dirty="0">
                <a:latin typeface="Open Sans Light"/>
                <a:cs typeface="Open Sans Light"/>
              </a:rPr>
              <a:t>nych</a:t>
            </a:r>
            <a:r>
              <a:rPr sz="2000" b="0" dirty="0">
                <a:latin typeface="Open Sans Light"/>
                <a:cs typeface="Open Sans Light"/>
              </a:rPr>
              <a:t>.</a:t>
            </a:r>
            <a:endParaRPr sz="20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32155" marR="562610" indent="-360045">
              <a:lnSpc>
                <a:spcPct val="1092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sz="2000" b="0" spc="-20" dirty="0">
                <a:latin typeface="Open Sans Light"/>
                <a:cs typeface="Open Sans Light"/>
              </a:rPr>
              <a:t>M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0" dirty="0">
                <a:latin typeface="Open Sans Light"/>
                <a:cs typeface="Open Sans Light"/>
              </a:rPr>
              <a:t>praw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d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70" dirty="0">
                <a:latin typeface="Open Sans Light"/>
                <a:cs typeface="Open Sans Light"/>
              </a:rPr>
              <a:t>w</a:t>
            </a:r>
            <a:r>
              <a:rPr sz="2000" b="0" spc="15" dirty="0">
                <a:latin typeface="Open Sans Light"/>
                <a:cs typeface="Open Sans Light"/>
              </a:rPr>
              <a:t>y</a:t>
            </a:r>
            <a:r>
              <a:rPr sz="2000" b="0" spc="-10" dirty="0">
                <a:latin typeface="Open Sans Light"/>
                <a:cs typeface="Open Sans Light"/>
              </a:rPr>
              <a:t>r</a:t>
            </a:r>
            <a:r>
              <a:rPr sz="2000" b="0" spc="-5" dirty="0">
                <a:latin typeface="Open Sans Light"/>
                <a:cs typeface="Open Sans Light"/>
              </a:rPr>
              <a:t>a</a:t>
            </a:r>
            <a:r>
              <a:rPr sz="2000" b="0" spc="5" dirty="0">
                <a:latin typeface="Open Sans Light"/>
                <a:cs typeface="Open Sans Light"/>
              </a:rPr>
              <a:t>ż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20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spc="-15" dirty="0">
                <a:latin typeface="Open Sans Light"/>
                <a:cs typeface="Open Sans Light"/>
              </a:rPr>
              <a:t>e</a:t>
            </a:r>
            <a:r>
              <a:rPr sz="2000" b="0" spc="-10" dirty="0">
                <a:latin typeface="Open Sans Light"/>
                <a:cs typeface="Open Sans Light"/>
              </a:rPr>
              <a:t>bi</a:t>
            </a:r>
            <a:r>
              <a:rPr sz="2000" b="0" dirty="0">
                <a:latin typeface="Open Sans Light"/>
                <a:cs typeface="Open Sans Light"/>
              </a:rPr>
              <a:t>e – </a:t>
            </a:r>
            <a:r>
              <a:rPr sz="2000" b="0" spc="-15" dirty="0">
                <a:latin typeface="Open Sans Light"/>
                <a:cs typeface="Open Sans Light"/>
              </a:rPr>
              <a:t>n</a:t>
            </a:r>
            <a:r>
              <a:rPr sz="2000" b="0" spc="-10" dirty="0">
                <a:latin typeface="Open Sans Light"/>
                <a:cs typeface="Open Sans Light"/>
              </a:rPr>
              <a:t>aw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dirty="0">
                <a:latin typeface="Open Sans Light"/>
                <a:cs typeface="Open Sans Light"/>
              </a:rPr>
              <a:t>t 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-10" dirty="0">
                <a:latin typeface="Open Sans Light"/>
                <a:cs typeface="Open Sans Light"/>
              </a:rPr>
              <a:t>ś</a:t>
            </a:r>
            <a:r>
              <a:rPr sz="2000" b="0" spc="-15" dirty="0">
                <a:latin typeface="Open Sans Light"/>
                <a:cs typeface="Open Sans Light"/>
              </a:rPr>
              <a:t>l</a:t>
            </a:r>
            <a:r>
              <a:rPr sz="2000" b="0" dirty="0">
                <a:latin typeface="Open Sans Light"/>
                <a:cs typeface="Open Sans Light"/>
              </a:rPr>
              <a:t>i </a:t>
            </a:r>
            <a:r>
              <a:rPr sz="2000" b="0" spc="-10" dirty="0">
                <a:latin typeface="Open Sans Light"/>
                <a:cs typeface="Open Sans Light"/>
              </a:rPr>
              <a:t>r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dirty="0">
                <a:latin typeface="Open Sans Light"/>
                <a:cs typeface="Open Sans Light"/>
              </a:rPr>
              <a:t>i </a:t>
            </a:r>
            <a:r>
              <a:rPr sz="2000" b="0" spc="-30" dirty="0">
                <a:latin typeface="Open Sans Light"/>
                <a:cs typeface="Open Sans Light"/>
              </a:rPr>
              <a:t>t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30" dirty="0">
                <a:latin typeface="Open Sans Light"/>
                <a:cs typeface="Open Sans Light"/>
              </a:rPr>
              <a:t>k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-25" dirty="0">
                <a:latin typeface="Open Sans Light"/>
                <a:cs typeface="Open Sans Light"/>
              </a:rPr>
              <a:t>g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dirty="0">
                <a:latin typeface="Open Sans Light"/>
                <a:cs typeface="Open Sans Light"/>
              </a:rPr>
              <a:t>ś </a:t>
            </a:r>
            <a:r>
              <a:rPr sz="2000" b="0" spc="-15" dirty="0">
                <a:latin typeface="Open Sans Light"/>
                <a:cs typeface="Open Sans Light"/>
              </a:rPr>
              <a:t>in</a:t>
            </a:r>
            <a:r>
              <a:rPr sz="2000" b="0" spc="-10" dirty="0">
                <a:latin typeface="Open Sans Light"/>
                <a:cs typeface="Open Sans Light"/>
              </a:rPr>
              <a:t>ne</a:t>
            </a:r>
            <a:r>
              <a:rPr sz="2000" b="0" spc="-25" dirty="0">
                <a:latin typeface="Open Sans Light"/>
                <a:cs typeface="Open Sans Light"/>
              </a:rPr>
              <a:t>g</a:t>
            </a:r>
            <a:r>
              <a:rPr sz="2000" b="0" dirty="0">
                <a:latin typeface="Open Sans Light"/>
                <a:cs typeface="Open Sans Light"/>
              </a:rPr>
              <a:t>o – </a:t>
            </a:r>
            <a:r>
              <a:rPr sz="2000" b="0" spc="-10" dirty="0">
                <a:latin typeface="Open Sans Light"/>
                <a:cs typeface="Open Sans Light"/>
              </a:rPr>
              <a:t>do</a:t>
            </a:r>
            <a:r>
              <a:rPr sz="2000" b="0" spc="-5" dirty="0">
                <a:latin typeface="Open Sans Light"/>
                <a:cs typeface="Open Sans Light"/>
              </a:rPr>
              <a:t>p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15" dirty="0">
                <a:latin typeface="Open Sans Light"/>
                <a:cs typeface="Open Sans Light"/>
              </a:rPr>
              <a:t>k</a:t>
            </a:r>
            <a:r>
              <a:rPr sz="2000" b="0" dirty="0">
                <a:latin typeface="Open Sans Light"/>
                <a:cs typeface="Open Sans Light"/>
              </a:rPr>
              <a:t>i </a:t>
            </a:r>
            <a:r>
              <a:rPr sz="2000" b="0" spc="40" dirty="0">
                <a:latin typeface="Open Sans Light"/>
                <a:cs typeface="Open Sans Light"/>
              </a:rPr>
              <a:t>t</a:t>
            </a:r>
            <a:r>
              <a:rPr sz="2000" b="0" spc="-10" dirty="0">
                <a:latin typeface="Open Sans Light"/>
                <a:cs typeface="Open Sans Light"/>
              </a:rPr>
              <a:t>w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5" dirty="0">
                <a:latin typeface="Open Sans Light"/>
                <a:cs typeface="Open Sans Light"/>
              </a:rPr>
              <a:t>i</a:t>
            </a:r>
            <a:r>
              <a:rPr sz="2000" b="0" spc="-10" dirty="0">
                <a:latin typeface="Open Sans Light"/>
                <a:cs typeface="Open Sans Light"/>
              </a:rPr>
              <a:t>n</a:t>
            </a:r>
            <a:r>
              <a:rPr sz="2000" b="0" spc="-30" dirty="0">
                <a:latin typeface="Open Sans Light"/>
                <a:cs typeface="Open Sans Light"/>
              </a:rPr>
              <a:t>t</a:t>
            </a:r>
            <a:r>
              <a:rPr sz="2000" b="0" spc="-15" dirty="0">
                <a:latin typeface="Open Sans Light"/>
                <a:cs typeface="Open Sans Light"/>
              </a:rPr>
              <a:t>e</a:t>
            </a:r>
            <a:r>
              <a:rPr sz="2000" b="0" spc="-10" dirty="0">
                <a:latin typeface="Open Sans Light"/>
                <a:cs typeface="Open Sans Light"/>
              </a:rPr>
              <a:t>ncj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5" dirty="0">
                <a:latin typeface="Open Sans Light"/>
                <a:cs typeface="Open Sans Light"/>
              </a:rPr>
              <a:t>n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1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ą </a:t>
            </a:r>
            <a:r>
              <a:rPr sz="2000" b="0" spc="-15" dirty="0">
                <a:latin typeface="Open Sans Light"/>
                <a:cs typeface="Open Sans Light"/>
              </a:rPr>
              <a:t>a</a:t>
            </a:r>
            <a:r>
              <a:rPr sz="2000" b="0" dirty="0">
                <a:latin typeface="Open Sans Light"/>
                <a:cs typeface="Open Sans Light"/>
              </a:rPr>
              <a:t>g</a:t>
            </a:r>
            <a:r>
              <a:rPr sz="2000" b="0" spc="-30" dirty="0">
                <a:latin typeface="Open Sans Light"/>
                <a:cs typeface="Open Sans Light"/>
              </a:rPr>
              <a:t>r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35" dirty="0">
                <a:latin typeface="Open Sans Light"/>
                <a:cs typeface="Open Sans Light"/>
              </a:rPr>
              <a:t>s</a:t>
            </a:r>
            <a:r>
              <a:rPr sz="2000" b="0" spc="70" dirty="0">
                <a:latin typeface="Open Sans Light"/>
                <a:cs typeface="Open Sans Light"/>
              </a:rPr>
              <a:t>y</a:t>
            </a:r>
            <a:r>
              <a:rPr sz="2000" b="0" spc="5" dirty="0">
                <a:latin typeface="Open Sans Light"/>
                <a:cs typeface="Open Sans Light"/>
              </a:rPr>
              <a:t>w</a:t>
            </a:r>
            <a:r>
              <a:rPr sz="2000" b="0" spc="-10" dirty="0">
                <a:latin typeface="Open Sans Light"/>
                <a:cs typeface="Open Sans Light"/>
              </a:rPr>
              <a:t>n</a:t>
            </a:r>
            <a:r>
              <a:rPr sz="2000" b="0" spc="-30" dirty="0">
                <a:latin typeface="Open Sans Light"/>
                <a:cs typeface="Open Sans Light"/>
              </a:rPr>
              <a:t>e</a:t>
            </a:r>
            <a:r>
              <a:rPr sz="2000" b="0" dirty="0">
                <a:latin typeface="Open Sans Light"/>
                <a:cs typeface="Open Sans Light"/>
              </a:rPr>
              <a:t>.</a:t>
            </a:r>
            <a:endParaRPr sz="20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32155" indent="-360045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sz="2000" b="0" spc="-20" dirty="0">
                <a:latin typeface="Open Sans Light"/>
                <a:cs typeface="Open Sans Light"/>
              </a:rPr>
              <a:t>M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0" dirty="0">
                <a:latin typeface="Open Sans Light"/>
                <a:cs typeface="Open Sans Light"/>
              </a:rPr>
              <a:t>praw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d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p</a:t>
            </a:r>
            <a:r>
              <a:rPr sz="2000" b="0" spc="20" dirty="0">
                <a:latin typeface="Open Sans Light"/>
                <a:cs typeface="Open Sans Light"/>
              </a:rPr>
              <a:t>r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-15" dirty="0">
                <a:latin typeface="Open Sans Light"/>
                <a:cs typeface="Open Sans Light"/>
              </a:rPr>
              <a:t>d</a:t>
            </a:r>
            <a:r>
              <a:rPr sz="2000" b="0" spc="30" dirty="0">
                <a:latin typeface="Open Sans Light"/>
                <a:cs typeface="Open Sans Light"/>
              </a:rPr>
              <a:t>s</a:t>
            </a:r>
            <a:r>
              <a:rPr sz="2000" b="0" spc="15" dirty="0">
                <a:latin typeface="Open Sans Light"/>
                <a:cs typeface="Open Sans Light"/>
              </a:rPr>
              <a:t>t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5" dirty="0">
                <a:latin typeface="Open Sans Light"/>
                <a:cs typeface="Open Sans Light"/>
              </a:rPr>
              <a:t>w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15" dirty="0">
                <a:latin typeface="Open Sans Light"/>
                <a:cs typeface="Open Sans Light"/>
              </a:rPr>
              <a:t>in</a:t>
            </a:r>
            <a:r>
              <a:rPr sz="2000" b="0" spc="-10" dirty="0">
                <a:latin typeface="Open Sans Light"/>
                <a:cs typeface="Open Sans Light"/>
              </a:rPr>
              <a:t>nyc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40" dirty="0">
                <a:latin typeface="Open Sans Light"/>
                <a:cs typeface="Open Sans Light"/>
              </a:rPr>
              <a:t>t</a:t>
            </a:r>
            <a:r>
              <a:rPr sz="2000" b="0" spc="-10" dirty="0">
                <a:latin typeface="Open Sans Light"/>
                <a:cs typeface="Open Sans Light"/>
              </a:rPr>
              <a:t>w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spc="-10" dirty="0">
                <a:latin typeface="Open Sans Light"/>
                <a:cs typeface="Open Sans Light"/>
              </a:rPr>
              <a:t>ic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-10" dirty="0">
                <a:latin typeface="Open Sans Light"/>
                <a:cs typeface="Open Sans Light"/>
              </a:rPr>
              <a:t>p</a:t>
            </a:r>
            <a:r>
              <a:rPr sz="2000" b="0" spc="-30" dirty="0">
                <a:latin typeface="Open Sans Light"/>
                <a:cs typeface="Open Sans Light"/>
              </a:rPr>
              <a:t>r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-5" dirty="0">
                <a:latin typeface="Open Sans Light"/>
                <a:cs typeface="Open Sans Light"/>
              </a:rPr>
              <a:t>ś</a:t>
            </a:r>
            <a:r>
              <a:rPr sz="2000" b="0" dirty="0">
                <a:latin typeface="Open Sans Light"/>
                <a:cs typeface="Open Sans Light"/>
              </a:rPr>
              <a:t>b – </a:t>
            </a:r>
            <a:r>
              <a:rPr sz="2000" b="0" spc="-10" dirty="0">
                <a:latin typeface="Open Sans Light"/>
                <a:cs typeface="Open Sans Light"/>
              </a:rPr>
              <a:t>do</a:t>
            </a:r>
            <a:r>
              <a:rPr sz="2000" b="0" spc="-5" dirty="0">
                <a:latin typeface="Open Sans Light"/>
                <a:cs typeface="Open Sans Light"/>
              </a:rPr>
              <a:t>p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15" dirty="0">
                <a:latin typeface="Open Sans Light"/>
                <a:cs typeface="Open Sans Light"/>
              </a:rPr>
              <a:t>k</a:t>
            </a:r>
            <a:r>
              <a:rPr sz="2000" b="0" dirty="0">
                <a:latin typeface="Open Sans Light"/>
                <a:cs typeface="Open Sans Light"/>
              </a:rPr>
              <a:t>i </a:t>
            </a:r>
            <a:r>
              <a:rPr sz="2000" b="0" spc="-15" dirty="0">
                <a:latin typeface="Open Sans Light"/>
                <a:cs typeface="Open Sans Light"/>
              </a:rPr>
              <a:t>uzna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spc="-5" dirty="0">
                <a:latin typeface="Open Sans Light"/>
                <a:cs typeface="Open Sans Light"/>
              </a:rPr>
              <a:t>es</a:t>
            </a:r>
            <a:r>
              <a:rPr sz="2000" b="0" spc="5" dirty="0">
                <a:latin typeface="Open Sans Light"/>
                <a:cs typeface="Open Sans Light"/>
              </a:rPr>
              <a:t>z</a:t>
            </a:r>
            <a:r>
              <a:rPr sz="2000" b="0" dirty="0">
                <a:latin typeface="Open Sans Light"/>
                <a:cs typeface="Open Sans Light"/>
              </a:rPr>
              <a:t>, </a:t>
            </a:r>
            <a:r>
              <a:rPr sz="2000" b="0" spc="-40" dirty="0">
                <a:latin typeface="Open Sans Light"/>
                <a:cs typeface="Open Sans Light"/>
              </a:rPr>
              <a:t>ż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5" dirty="0">
                <a:latin typeface="Open Sans Light"/>
                <a:cs typeface="Open Sans Light"/>
              </a:rPr>
              <a:t>maj</a:t>
            </a:r>
            <a:r>
              <a:rPr sz="2000" b="0" dirty="0">
                <a:latin typeface="Open Sans Light"/>
                <a:cs typeface="Open Sans Light"/>
              </a:rPr>
              <a:t>ą</a:t>
            </a:r>
            <a:r>
              <a:rPr sz="2000" b="0" spc="-5" dirty="0">
                <a:latin typeface="Open Sans Light"/>
                <a:cs typeface="Open Sans Light"/>
              </a:rPr>
              <a:t> p</a:t>
            </a:r>
            <a:r>
              <a:rPr sz="2000" b="0" spc="-10" dirty="0">
                <a:latin typeface="Open Sans Light"/>
                <a:cs typeface="Open Sans Light"/>
              </a:rPr>
              <a:t>raw</a:t>
            </a:r>
            <a:r>
              <a:rPr sz="2000" b="0" dirty="0">
                <a:latin typeface="Open Sans Light"/>
                <a:cs typeface="Open Sans Light"/>
              </a:rPr>
              <a:t>o o</a:t>
            </a:r>
            <a:r>
              <a:rPr sz="2000" b="0" spc="-15" dirty="0">
                <a:latin typeface="Open Sans Light"/>
                <a:cs typeface="Open Sans Light"/>
              </a:rPr>
              <a:t>d</a:t>
            </a:r>
            <a:r>
              <a:rPr sz="2000" b="0" spc="-10" dirty="0">
                <a:latin typeface="Open Sans Light"/>
                <a:cs typeface="Open Sans Light"/>
              </a:rPr>
              <a:t>mó</a:t>
            </a:r>
            <a:r>
              <a:rPr sz="2000" b="0" spc="5" dirty="0">
                <a:latin typeface="Open Sans Light"/>
                <a:cs typeface="Open Sans Light"/>
              </a:rPr>
              <a:t>w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ć.</a:t>
            </a:r>
            <a:endParaRPr sz="20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32155" marR="5080" indent="-360045">
              <a:lnSpc>
                <a:spcPct val="1092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sz="2000" b="0" spc="1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ą </a:t>
            </a:r>
            <a:r>
              <a:rPr sz="2000" b="0" spc="35" dirty="0">
                <a:latin typeface="Open Sans Light"/>
                <a:cs typeface="Open Sans Light"/>
              </a:rPr>
              <a:t>s</a:t>
            </a:r>
            <a:r>
              <a:rPr sz="2000" b="0" spc="70" dirty="0">
                <a:latin typeface="Open Sans Light"/>
                <a:cs typeface="Open Sans Light"/>
              </a:rPr>
              <a:t>y</a:t>
            </a:r>
            <a:r>
              <a:rPr sz="2000" b="0" spc="-10" dirty="0">
                <a:latin typeface="Open Sans Light"/>
                <a:cs typeface="Open Sans Light"/>
              </a:rPr>
              <a:t>t</a:t>
            </a:r>
            <a:r>
              <a:rPr sz="2000" b="0" spc="-20" dirty="0">
                <a:latin typeface="Open Sans Light"/>
                <a:cs typeface="Open Sans Light"/>
              </a:rPr>
              <a:t>u</a:t>
            </a:r>
            <a:r>
              <a:rPr sz="2000" b="0" spc="-10" dirty="0">
                <a:latin typeface="Open Sans Light"/>
                <a:cs typeface="Open Sans Light"/>
              </a:rPr>
              <a:t>acj</a:t>
            </a:r>
            <a:r>
              <a:rPr sz="2000" b="0" spc="-20" dirty="0">
                <a:latin typeface="Open Sans Light"/>
                <a:cs typeface="Open Sans Light"/>
              </a:rPr>
              <a:t>e</a:t>
            </a:r>
            <a:r>
              <a:rPr sz="2000" b="0" dirty="0">
                <a:latin typeface="Open Sans Light"/>
                <a:cs typeface="Open Sans Light"/>
              </a:rPr>
              <a:t>, w </a:t>
            </a:r>
            <a:r>
              <a:rPr sz="2000" b="0" spc="60" dirty="0">
                <a:latin typeface="Open Sans Light"/>
                <a:cs typeface="Open Sans Light"/>
              </a:rPr>
              <a:t>k</a:t>
            </a:r>
            <a:r>
              <a:rPr sz="2000" b="0" spc="-30" dirty="0">
                <a:latin typeface="Open Sans Light"/>
                <a:cs typeface="Open Sans Light"/>
              </a:rPr>
              <a:t>t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65" dirty="0">
                <a:latin typeface="Open Sans Light"/>
                <a:cs typeface="Open Sans Light"/>
              </a:rPr>
              <a:t>r</a:t>
            </a:r>
            <a:r>
              <a:rPr sz="2000" b="0" spc="-10" dirty="0">
                <a:latin typeface="Open Sans Light"/>
                <a:cs typeface="Open Sans Light"/>
              </a:rPr>
              <a:t>yc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55" dirty="0">
                <a:latin typeface="Open Sans Light"/>
                <a:cs typeface="Open Sans Light"/>
              </a:rPr>
              <a:t>k</a:t>
            </a:r>
            <a:r>
              <a:rPr sz="2000" b="0" spc="-10" dirty="0">
                <a:latin typeface="Open Sans Light"/>
                <a:cs typeface="Open Sans Light"/>
              </a:rPr>
              <a:t>w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30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t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10" dirty="0">
                <a:latin typeface="Open Sans Light"/>
                <a:cs typeface="Open Sans Light"/>
              </a:rPr>
              <a:t>pra</a:t>
            </a:r>
            <a:r>
              <a:rPr sz="2000" b="0" dirty="0">
                <a:latin typeface="Open Sans Light"/>
                <a:cs typeface="Open Sans Light"/>
              </a:rPr>
              <a:t>w </a:t>
            </a:r>
            <a:r>
              <a:rPr sz="2000" b="0" spc="-5" dirty="0">
                <a:latin typeface="Open Sans Light"/>
                <a:cs typeface="Open Sans Light"/>
              </a:rPr>
              <a:t>p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spc="20" dirty="0">
                <a:latin typeface="Open Sans Light"/>
                <a:cs typeface="Open Sans Light"/>
              </a:rPr>
              <a:t>c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spc="-10" dirty="0">
                <a:latin typeface="Open Sans Light"/>
                <a:cs typeface="Open Sans Light"/>
              </a:rPr>
              <a:t>e</a:t>
            </a:r>
            <a:r>
              <a:rPr sz="2000" b="0" spc="-25" dirty="0">
                <a:latin typeface="Open Sans Light"/>
                <a:cs typeface="Open Sans Light"/>
              </a:rPr>
              <a:t>g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spc="-15" dirty="0">
                <a:latin typeface="Open Sans Light"/>
                <a:cs typeface="Open Sans Light"/>
              </a:rPr>
              <a:t>l</a:t>
            </a:r>
            <a:r>
              <a:rPr sz="2000" b="0" spc="-10" dirty="0">
                <a:latin typeface="Open Sans Light"/>
                <a:cs typeface="Open Sans Light"/>
              </a:rPr>
              <a:t>nyc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ó</a:t>
            </a:r>
            <a:r>
              <a:rPr sz="2000" b="0" dirty="0">
                <a:latin typeface="Open Sans Light"/>
                <a:cs typeface="Open Sans Light"/>
              </a:rPr>
              <a:t>b </a:t>
            </a:r>
            <a:r>
              <a:rPr sz="2000" b="0" spc="-15" dirty="0">
                <a:latin typeface="Open Sans Light"/>
                <a:cs typeface="Open Sans Light"/>
              </a:rPr>
              <a:t>n</a:t>
            </a:r>
            <a:r>
              <a:rPr sz="2000" b="0" spc="-1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30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t </a:t>
            </a:r>
            <a:r>
              <a:rPr sz="2000" b="0" spc="-20" dirty="0">
                <a:latin typeface="Open Sans Light"/>
                <a:cs typeface="Open Sans Light"/>
              </a:rPr>
              <a:t>j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20" dirty="0">
                <a:latin typeface="Open Sans Light"/>
                <a:cs typeface="Open Sans Light"/>
              </a:rPr>
              <a:t>s</a:t>
            </a:r>
            <a:r>
              <a:rPr sz="2000" b="0" spc="-15" dirty="0">
                <a:latin typeface="Open Sans Light"/>
                <a:cs typeface="Open Sans Light"/>
              </a:rPr>
              <a:t>n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dirty="0">
                <a:latin typeface="Open Sans Light"/>
                <a:cs typeface="Open Sans Light"/>
              </a:rPr>
              <a:t>. </a:t>
            </a:r>
            <a:r>
              <a:rPr sz="2000" b="0" spc="5" dirty="0">
                <a:latin typeface="Open Sans Light"/>
                <a:cs typeface="Open Sans Light"/>
              </a:rPr>
              <a:t>Z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15" dirty="0">
                <a:latin typeface="Open Sans Light"/>
                <a:cs typeface="Open Sans Light"/>
              </a:rPr>
              <a:t>w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-15" dirty="0">
                <a:latin typeface="Open Sans Light"/>
                <a:cs typeface="Open Sans Light"/>
              </a:rPr>
              <a:t>dna</a:t>
            </a:r>
            <a:r>
              <a:rPr sz="2000" b="0" dirty="0">
                <a:latin typeface="Open Sans Light"/>
                <a:cs typeface="Open Sans Light"/>
              </a:rPr>
              <a:t>k </a:t>
            </a:r>
            <a:r>
              <a:rPr sz="2000" b="0" spc="-15" dirty="0">
                <a:latin typeface="Open Sans Light"/>
                <a:cs typeface="Open Sans Light"/>
              </a:rPr>
              <a:t>m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0" dirty="0">
                <a:latin typeface="Open Sans Light"/>
                <a:cs typeface="Open Sans Light"/>
              </a:rPr>
              <a:t>praw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d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5" dirty="0">
                <a:latin typeface="Open Sans Light"/>
                <a:cs typeface="Open Sans Light"/>
              </a:rPr>
              <a:t>p</a:t>
            </a:r>
            <a:r>
              <a:rPr sz="2000" b="0" spc="20" dirty="0">
                <a:latin typeface="Open Sans Light"/>
                <a:cs typeface="Open Sans Light"/>
              </a:rPr>
              <a:t>r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spc="-5" dirty="0">
                <a:latin typeface="Open Sans Light"/>
                <a:cs typeface="Open Sans Light"/>
              </a:rPr>
              <a:t>e</a:t>
            </a:r>
            <a:r>
              <a:rPr sz="2000" b="0" spc="15" dirty="0">
                <a:latin typeface="Open Sans Light"/>
                <a:cs typeface="Open Sans Light"/>
              </a:rPr>
              <a:t>d</a:t>
            </a:r>
            <a:r>
              <a:rPr sz="2000" b="0" spc="20" dirty="0">
                <a:latin typeface="Open Sans Light"/>
                <a:cs typeface="Open Sans Light"/>
              </a:rPr>
              <a:t>y</a:t>
            </a:r>
            <a:r>
              <a:rPr sz="2000" b="0" spc="-20" dirty="0">
                <a:latin typeface="Open Sans Light"/>
                <a:cs typeface="Open Sans Light"/>
              </a:rPr>
              <a:t>s</a:t>
            </a:r>
            <a:r>
              <a:rPr sz="2000" b="0" spc="5" dirty="0">
                <a:latin typeface="Open Sans Light"/>
                <a:cs typeface="Open Sans Light"/>
              </a:rPr>
              <a:t>ku</a:t>
            </a:r>
            <a:r>
              <a:rPr sz="2000" b="0" spc="-30" dirty="0">
                <a:latin typeface="Open Sans Light"/>
                <a:cs typeface="Open Sans Light"/>
              </a:rPr>
              <a:t>t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-5" dirty="0">
                <a:latin typeface="Open Sans Light"/>
                <a:cs typeface="Open Sans Light"/>
              </a:rPr>
              <a:t>w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30" dirty="0">
                <a:latin typeface="Open Sans Light"/>
                <a:cs typeface="Open Sans Light"/>
              </a:rPr>
              <a:t>t</a:t>
            </a:r>
            <a:r>
              <a:rPr sz="2000" b="0" spc="-25" dirty="0">
                <a:latin typeface="Open Sans Light"/>
                <a:cs typeface="Open Sans Light"/>
              </a:rPr>
              <a:t>e</a:t>
            </a:r>
            <a:r>
              <a:rPr sz="2000" b="0" dirty="0">
                <a:latin typeface="Open Sans Light"/>
                <a:cs typeface="Open Sans Light"/>
              </a:rPr>
              <a:t>j </a:t>
            </a:r>
            <a:r>
              <a:rPr sz="2000" b="0" spc="35" dirty="0">
                <a:latin typeface="Open Sans Light"/>
                <a:cs typeface="Open Sans Light"/>
              </a:rPr>
              <a:t>s</a:t>
            </a:r>
            <a:r>
              <a:rPr sz="2000" b="0" spc="70" dirty="0">
                <a:latin typeface="Open Sans Light"/>
                <a:cs typeface="Open Sans Light"/>
              </a:rPr>
              <a:t>y</a:t>
            </a:r>
            <a:r>
              <a:rPr sz="2000" b="0" spc="-10" dirty="0">
                <a:latin typeface="Open Sans Light"/>
                <a:cs typeface="Open Sans Light"/>
              </a:rPr>
              <a:t>t</a:t>
            </a:r>
            <a:r>
              <a:rPr sz="2000" b="0" spc="-20" dirty="0">
                <a:latin typeface="Open Sans Light"/>
                <a:cs typeface="Open Sans Light"/>
              </a:rPr>
              <a:t>u</a:t>
            </a:r>
            <a:r>
              <a:rPr sz="2000" b="0" spc="-10" dirty="0">
                <a:latin typeface="Open Sans Light"/>
                <a:cs typeface="Open Sans Light"/>
              </a:rPr>
              <a:t>ac</a:t>
            </a:r>
            <a:r>
              <a:rPr sz="2000" b="0" spc="-15" dirty="0">
                <a:latin typeface="Open Sans Light"/>
                <a:cs typeface="Open Sans Light"/>
              </a:rPr>
              <a:t>j</a:t>
            </a:r>
            <a:r>
              <a:rPr sz="2000" b="0" dirty="0">
                <a:latin typeface="Open Sans Light"/>
                <a:cs typeface="Open Sans Light"/>
              </a:rPr>
              <a:t>i z </a:t>
            </a:r>
            <a:r>
              <a:rPr sz="2000" b="0" spc="-15" dirty="0">
                <a:latin typeface="Open Sans Light"/>
                <a:cs typeface="Open Sans Light"/>
              </a:rPr>
              <a:t>d</a:t>
            </a:r>
            <a:r>
              <a:rPr sz="2000" b="0" spc="5" dirty="0">
                <a:latin typeface="Open Sans Light"/>
                <a:cs typeface="Open Sans Light"/>
              </a:rPr>
              <a:t>r</a:t>
            </a:r>
            <a:r>
              <a:rPr sz="2000" b="0" spc="-15" dirty="0">
                <a:latin typeface="Open Sans Light"/>
                <a:cs typeface="Open Sans Light"/>
              </a:rPr>
              <a:t>u</a:t>
            </a:r>
            <a:r>
              <a:rPr sz="2000" b="0" spc="-5" dirty="0">
                <a:latin typeface="Open Sans Light"/>
                <a:cs typeface="Open Sans Light"/>
              </a:rPr>
              <a:t>g</a:t>
            </a:r>
            <a:r>
              <a:rPr sz="2000" b="0" dirty="0">
                <a:latin typeface="Open Sans Light"/>
                <a:cs typeface="Open Sans Light"/>
              </a:rPr>
              <a:t>ą 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dirty="0">
                <a:latin typeface="Open Sans Light"/>
                <a:cs typeface="Open Sans Light"/>
              </a:rPr>
              <a:t>b</a:t>
            </a:r>
            <a:r>
              <a:rPr sz="2000" b="0" spc="-30" dirty="0">
                <a:latin typeface="Open Sans Light"/>
                <a:cs typeface="Open Sans Light"/>
              </a:rPr>
              <a:t>ą</a:t>
            </a:r>
            <a:r>
              <a:rPr sz="2000" b="0" dirty="0">
                <a:latin typeface="Open Sans Light"/>
                <a:cs typeface="Open Sans Light"/>
              </a:rPr>
              <a:t>.</a:t>
            </a:r>
            <a:endParaRPr sz="20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32155" indent="-360045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sz="2000" b="0" spc="-20" dirty="0">
                <a:latin typeface="Open Sans Light"/>
                <a:cs typeface="Open Sans Light"/>
              </a:rPr>
              <a:t>M</a:t>
            </a:r>
            <a:r>
              <a:rPr sz="2000" b="0" spc="-10" dirty="0">
                <a:latin typeface="Open Sans Light"/>
                <a:cs typeface="Open Sans Light"/>
              </a:rPr>
              <a:t>a</a:t>
            </a:r>
            <a:r>
              <a:rPr sz="2000" b="0" spc="-5" dirty="0">
                <a:latin typeface="Open Sans Light"/>
                <a:cs typeface="Open Sans Light"/>
              </a:rPr>
              <a:t>s</a:t>
            </a:r>
            <a:r>
              <a:rPr sz="2000" b="0" dirty="0">
                <a:latin typeface="Open Sans Light"/>
                <a:cs typeface="Open Sans Light"/>
              </a:rPr>
              <a:t>z </a:t>
            </a:r>
            <a:r>
              <a:rPr sz="2000" b="0" spc="-10" dirty="0">
                <a:latin typeface="Open Sans Light"/>
                <a:cs typeface="Open Sans Light"/>
              </a:rPr>
              <a:t>praw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10" dirty="0">
                <a:latin typeface="Open Sans Light"/>
                <a:cs typeface="Open Sans Light"/>
              </a:rPr>
              <a:t>d</a:t>
            </a:r>
            <a:r>
              <a:rPr sz="2000" b="0" dirty="0">
                <a:latin typeface="Open Sans Light"/>
                <a:cs typeface="Open Sans Light"/>
              </a:rPr>
              <a:t>o </a:t>
            </a:r>
            <a:r>
              <a:rPr sz="2000" b="0" spc="-30" dirty="0">
                <a:latin typeface="Open Sans Light"/>
                <a:cs typeface="Open Sans Light"/>
              </a:rPr>
              <a:t>k</a:t>
            </a:r>
            <a:r>
              <a:rPr sz="2000" b="0" spc="-10" dirty="0">
                <a:latin typeface="Open Sans Light"/>
                <a:cs typeface="Open Sans Light"/>
              </a:rPr>
              <a:t>o</a:t>
            </a:r>
            <a:r>
              <a:rPr sz="2000" b="0" spc="20" dirty="0">
                <a:latin typeface="Open Sans Light"/>
                <a:cs typeface="Open Sans Light"/>
              </a:rPr>
              <a:t>r</a:t>
            </a:r>
            <a:r>
              <a:rPr sz="2000" b="0" spc="50" dirty="0">
                <a:latin typeface="Open Sans Light"/>
                <a:cs typeface="Open Sans Light"/>
              </a:rPr>
              <a:t>z</a:t>
            </a:r>
            <a:r>
              <a:rPr sz="2000" b="0" spc="20" dirty="0">
                <a:latin typeface="Open Sans Light"/>
                <a:cs typeface="Open Sans Light"/>
              </a:rPr>
              <a:t>y</a:t>
            </a:r>
            <a:r>
              <a:rPr sz="2000" b="0" spc="30" dirty="0">
                <a:latin typeface="Open Sans Light"/>
                <a:cs typeface="Open Sans Light"/>
              </a:rPr>
              <a:t>s</a:t>
            </a:r>
            <a:r>
              <a:rPr sz="2000" b="0" spc="15" dirty="0">
                <a:latin typeface="Open Sans Light"/>
                <a:cs typeface="Open Sans Light"/>
              </a:rPr>
              <a:t>t</a:t>
            </a:r>
            <a:r>
              <a:rPr sz="2000" b="0" spc="-15" dirty="0">
                <a:latin typeface="Open Sans Light"/>
                <a:cs typeface="Open Sans Light"/>
              </a:rPr>
              <a:t>an</a:t>
            </a:r>
            <a:r>
              <a:rPr sz="2000" b="0" spc="-20" dirty="0">
                <a:latin typeface="Open Sans Light"/>
                <a:cs typeface="Open Sans Light"/>
              </a:rPr>
              <a:t>i</a:t>
            </a:r>
            <a:r>
              <a:rPr sz="2000" b="0" dirty="0">
                <a:latin typeface="Open Sans Light"/>
                <a:cs typeface="Open Sans Light"/>
              </a:rPr>
              <a:t>a </a:t>
            </a:r>
            <a:r>
              <a:rPr sz="2000" b="0" spc="-40" dirty="0">
                <a:latin typeface="Open Sans Light"/>
                <a:cs typeface="Open Sans Light"/>
              </a:rPr>
              <a:t>z</a:t>
            </a:r>
            <a:r>
              <a:rPr sz="2000" b="0" dirty="0">
                <a:latin typeface="Open Sans Light"/>
                <a:cs typeface="Open Sans Light"/>
              </a:rPr>
              <a:t>e </a:t>
            </a:r>
            <a:r>
              <a:rPr sz="2000" b="0" spc="25" dirty="0">
                <a:latin typeface="Open Sans Light"/>
                <a:cs typeface="Open Sans Light"/>
              </a:rPr>
              <a:t>s</a:t>
            </a:r>
            <a:r>
              <a:rPr sz="2000" b="0" spc="-10" dirty="0">
                <a:latin typeface="Open Sans Light"/>
                <a:cs typeface="Open Sans Light"/>
              </a:rPr>
              <a:t>w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spc="-10" dirty="0">
                <a:latin typeface="Open Sans Light"/>
                <a:cs typeface="Open Sans Light"/>
              </a:rPr>
              <a:t>ic</a:t>
            </a:r>
            <a:r>
              <a:rPr sz="2000" b="0" dirty="0">
                <a:latin typeface="Open Sans Light"/>
                <a:cs typeface="Open Sans Light"/>
              </a:rPr>
              <a:t>h </a:t>
            </a:r>
            <a:r>
              <a:rPr sz="2000" b="0" spc="-10" dirty="0">
                <a:latin typeface="Open Sans Light"/>
                <a:cs typeface="Open Sans Light"/>
              </a:rPr>
              <a:t>pra</a:t>
            </a:r>
            <a:r>
              <a:rPr sz="2000" b="0" spc="-45" dirty="0">
                <a:latin typeface="Open Sans Light"/>
                <a:cs typeface="Open Sans Light"/>
              </a:rPr>
              <a:t>w</a:t>
            </a:r>
            <a:r>
              <a:rPr sz="2000" b="0" dirty="0">
                <a:latin typeface="Open Sans Light"/>
                <a:cs typeface="Open Sans Light"/>
              </a:rPr>
              <a:t>.</a:t>
            </a:r>
            <a:endParaRPr sz="2000">
              <a:latin typeface="Open Sans Light"/>
              <a:cs typeface="Open Sans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b="1" spc="20" dirty="0">
                <a:latin typeface="+mn-lt"/>
              </a:rPr>
              <a:t>P</a:t>
            </a:r>
            <a:r>
              <a:rPr sz="3600" b="1" spc="-45">
                <a:latin typeface="+mn-lt"/>
              </a:rPr>
              <a:t>o</a:t>
            </a:r>
            <a:r>
              <a:rPr sz="3600" b="1" spc="50">
                <a:latin typeface="+mn-lt"/>
              </a:rPr>
              <a:t>s</a:t>
            </a:r>
            <a:r>
              <a:rPr sz="3600" b="1" spc="10">
                <a:latin typeface="+mn-lt"/>
              </a:rPr>
              <a:t>t</a:t>
            </a:r>
            <a:r>
              <a:rPr sz="3600" b="1" spc="-50">
                <a:latin typeface="+mn-lt"/>
              </a:rPr>
              <a:t>a</a:t>
            </a:r>
            <a:r>
              <a:rPr sz="3600" b="1" spc="-35">
                <a:latin typeface="+mn-lt"/>
              </a:rPr>
              <a:t>w</a:t>
            </a:r>
            <a:r>
              <a:rPr sz="3600" b="1">
                <a:latin typeface="+mn-lt"/>
              </a:rPr>
              <a:t>a </a:t>
            </a:r>
            <a:r>
              <a:rPr sz="3600" b="1" spc="100" dirty="0">
                <a:latin typeface="+mn-lt"/>
              </a:rPr>
              <a:t>ż</a:t>
            </a:r>
            <a:r>
              <a:rPr sz="3600" b="1" spc="-40" dirty="0">
                <a:latin typeface="+mn-lt"/>
              </a:rPr>
              <a:t>yc</a:t>
            </a:r>
            <a:r>
              <a:rPr sz="3600" b="1" spc="-45" dirty="0">
                <a:latin typeface="+mn-lt"/>
              </a:rPr>
              <a:t>io</a:t>
            </a:r>
            <a:r>
              <a:rPr sz="3600" b="1" spc="-35" dirty="0">
                <a:latin typeface="+mn-lt"/>
              </a:rPr>
              <a:t>w</a:t>
            </a:r>
            <a:r>
              <a:rPr sz="3600" b="1" dirty="0">
                <a:latin typeface="+mn-lt"/>
              </a:rPr>
              <a:t>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57148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85" dirty="0">
                <a:latin typeface="+mn-lt"/>
              </a:rPr>
              <a:t>T</a:t>
            </a:r>
            <a:r>
              <a:rPr sz="3600" b="1" spc="-50" dirty="0">
                <a:latin typeface="+mn-lt"/>
              </a:rPr>
              <a:t>e</a:t>
            </a:r>
            <a:r>
              <a:rPr sz="3600" b="1" spc="140" dirty="0">
                <a:latin typeface="+mn-lt"/>
              </a:rPr>
              <a:t>r</a:t>
            </a:r>
            <a:r>
              <a:rPr sz="3600" b="1" spc="150" dirty="0">
                <a:latin typeface="+mn-lt"/>
              </a:rPr>
              <a:t>y</a:t>
            </a:r>
            <a:r>
              <a:rPr sz="3600" b="1" spc="-85" dirty="0">
                <a:latin typeface="+mn-lt"/>
              </a:rPr>
              <a:t>t</a:t>
            </a:r>
            <a:r>
              <a:rPr sz="3600" b="1" spc="-45" dirty="0">
                <a:latin typeface="+mn-lt"/>
              </a:rPr>
              <a:t>o</a:t>
            </a:r>
            <a:r>
              <a:rPr sz="3600" b="1" spc="-10" dirty="0">
                <a:latin typeface="+mn-lt"/>
              </a:rPr>
              <a:t>r</a:t>
            </a:r>
            <a:r>
              <a:rPr sz="3600" b="1" spc="-55" dirty="0">
                <a:latin typeface="+mn-lt"/>
              </a:rPr>
              <a:t>i</a:t>
            </a:r>
            <a:r>
              <a:rPr sz="3600" b="1" spc="-60" dirty="0">
                <a:latin typeface="+mn-lt"/>
              </a:rPr>
              <a:t>u</a:t>
            </a:r>
            <a:r>
              <a:rPr sz="3600" b="1" dirty="0">
                <a:latin typeface="+mn-lt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06" y="2767459"/>
            <a:ext cx="7614389" cy="260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00B0F0"/>
              </a:buClr>
              <a:tabLst>
                <a:tab pos="372745" algn="l"/>
              </a:tabLst>
            </a:pPr>
            <a:r>
              <a:rPr sz="2400" b="1" spc="-20">
                <a:latin typeface="Open Sans Light"/>
                <a:cs typeface="Open Sans Light"/>
              </a:rPr>
              <a:t>P</a:t>
            </a:r>
            <a:r>
              <a:rPr sz="2400" b="1" spc="20">
                <a:latin typeface="Open Sans Light"/>
                <a:cs typeface="Open Sans Light"/>
              </a:rPr>
              <a:t>r</a:t>
            </a:r>
            <a:r>
              <a:rPr sz="2400" b="1" spc="-40">
                <a:latin typeface="Open Sans Light"/>
                <a:cs typeface="Open Sans Light"/>
              </a:rPr>
              <a:t>z</a:t>
            </a:r>
            <a:r>
              <a:rPr sz="2400" b="1" spc="-5">
                <a:latin typeface="Open Sans Light"/>
                <a:cs typeface="Open Sans Light"/>
              </a:rPr>
              <a:t>e</a:t>
            </a:r>
            <a:r>
              <a:rPr sz="2400" b="1" spc="30">
                <a:latin typeface="Open Sans Light"/>
                <a:cs typeface="Open Sans Light"/>
              </a:rPr>
              <a:t>s</a:t>
            </a:r>
            <a:r>
              <a:rPr sz="2400" b="1">
                <a:latin typeface="Open Sans Light"/>
                <a:cs typeface="Open Sans Light"/>
              </a:rPr>
              <a:t>t</a:t>
            </a:r>
            <a:r>
              <a:rPr sz="2400" b="1" spc="20">
                <a:latin typeface="Open Sans Light"/>
                <a:cs typeface="Open Sans Light"/>
              </a:rPr>
              <a:t>r</a:t>
            </a:r>
            <a:r>
              <a:rPr sz="2400" b="1" spc="-40">
                <a:latin typeface="Open Sans Light"/>
                <a:cs typeface="Open Sans Light"/>
              </a:rPr>
              <a:t>z</a:t>
            </a:r>
            <a:r>
              <a:rPr sz="2400" b="1" spc="-10">
                <a:latin typeface="Open Sans Light"/>
                <a:cs typeface="Open Sans Light"/>
              </a:rPr>
              <a:t>e</a:t>
            </a:r>
            <a:r>
              <a:rPr sz="2400" b="1">
                <a:latin typeface="Open Sans Light"/>
                <a:cs typeface="Open Sans Light"/>
              </a:rPr>
              <a:t>ń</a:t>
            </a:r>
            <a:r>
              <a:rPr sz="2400" b="1" spc="-5">
                <a:latin typeface="Open Sans Light"/>
                <a:cs typeface="Open Sans Light"/>
              </a:rPr>
              <a:t> </a:t>
            </a:r>
            <a:r>
              <a:rPr sz="2400" b="1" spc="-10">
                <a:latin typeface="Open Sans Light"/>
                <a:cs typeface="Open Sans Light"/>
              </a:rPr>
              <a:t>p</a:t>
            </a:r>
            <a:r>
              <a:rPr sz="2400" b="1" spc="35">
                <a:latin typeface="Open Sans Light"/>
                <a:cs typeface="Open Sans Light"/>
              </a:rPr>
              <a:t>s</a:t>
            </a:r>
            <a:r>
              <a:rPr sz="2400" b="1" spc="-10">
                <a:latin typeface="Open Sans Light"/>
                <a:cs typeface="Open Sans Light"/>
              </a:rPr>
              <a:t>ycholo</a:t>
            </a:r>
            <a:r>
              <a:rPr sz="2400" b="1">
                <a:latin typeface="Open Sans Light"/>
                <a:cs typeface="Open Sans Light"/>
              </a:rPr>
              <a:t>g</a:t>
            </a:r>
            <a:r>
              <a:rPr sz="2400" b="1" spc="-10">
                <a:latin typeface="Open Sans Light"/>
                <a:cs typeface="Open Sans Light"/>
              </a:rPr>
              <a:t>i</a:t>
            </a:r>
            <a:r>
              <a:rPr sz="2400" b="1" spc="20">
                <a:latin typeface="Open Sans Light"/>
                <a:cs typeface="Open Sans Light"/>
              </a:rPr>
              <a:t>c</a:t>
            </a:r>
            <a:r>
              <a:rPr sz="2400" b="1" spc="-15">
                <a:latin typeface="Open Sans Light"/>
                <a:cs typeface="Open Sans Light"/>
              </a:rPr>
              <a:t>zn</a:t>
            </a:r>
            <a:r>
              <a:rPr sz="2400" b="1" spc="-10">
                <a:latin typeface="Open Sans Light"/>
                <a:cs typeface="Open Sans Light"/>
              </a:rPr>
              <a:t>a</a:t>
            </a:r>
            <a:endParaRPr sz="2400" b="1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00B0F0"/>
              </a:buClr>
              <a:buFont typeface="Arial" pitchFamily="34" charset="0"/>
              <a:buChar char="•"/>
              <a:tabLst>
                <a:tab pos="372745" algn="l"/>
              </a:tabLst>
            </a:pPr>
            <a:r>
              <a:rPr sz="2000" b="0" dirty="0">
                <a:latin typeface="Open Sans Light"/>
                <a:cs typeface="Open Sans Light"/>
              </a:rPr>
              <a:t>„</a:t>
            </a:r>
            <a:r>
              <a:rPr sz="2000" b="0" spc="-10" dirty="0">
                <a:latin typeface="Open Sans Light"/>
                <a:cs typeface="Open Sans Light"/>
              </a:rPr>
              <a:t>M</a:t>
            </a:r>
            <a:r>
              <a:rPr sz="2000" b="0" spc="-15" dirty="0">
                <a:latin typeface="Open Sans Light"/>
                <a:cs typeface="Open Sans Light"/>
              </a:rPr>
              <a:t>O</a:t>
            </a:r>
            <a:r>
              <a:rPr sz="2000" b="0" spc="-10" dirty="0">
                <a:latin typeface="Open Sans Light"/>
                <a:cs typeface="Open Sans Light"/>
              </a:rPr>
              <a:t>J</a:t>
            </a:r>
            <a:r>
              <a:rPr sz="2000" b="0" dirty="0">
                <a:latin typeface="Open Sans Light"/>
                <a:cs typeface="Open Sans Light"/>
              </a:rPr>
              <a:t>E</a:t>
            </a:r>
            <a:r>
              <a:rPr sz="2000" b="0" spc="-85" dirty="0">
                <a:latin typeface="Open Sans Light"/>
                <a:cs typeface="Open Sans Light"/>
              </a:rPr>
              <a:t>”.</a:t>
            </a:r>
            <a:endParaRPr sz="200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00B0F0"/>
              </a:buClr>
              <a:buFont typeface="Arial" pitchFamily="34" charset="0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92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2000" b="0" spc="15" dirty="0">
                <a:latin typeface="Open Sans Light"/>
                <a:cs typeface="Open Sans Light"/>
              </a:rPr>
              <a:t>    </a:t>
            </a:r>
            <a:r>
              <a:rPr sz="2000" b="0" spc="15">
                <a:latin typeface="Open Sans Light"/>
                <a:cs typeface="Open Sans Light"/>
              </a:rPr>
              <a:t>K</a:t>
            </a:r>
            <a:r>
              <a:rPr sz="2000" b="0" spc="-5">
                <a:latin typeface="Open Sans Light"/>
                <a:cs typeface="Open Sans Light"/>
              </a:rPr>
              <a:t>a</a:t>
            </a:r>
            <a:r>
              <a:rPr sz="2000" b="0" spc="-30">
                <a:latin typeface="Open Sans Light"/>
                <a:cs typeface="Open Sans Light"/>
              </a:rPr>
              <a:t>ż</a:t>
            </a:r>
            <a:r>
              <a:rPr sz="2000" b="0" spc="15">
                <a:latin typeface="Open Sans Light"/>
                <a:cs typeface="Open Sans Light"/>
              </a:rPr>
              <a:t>d</a:t>
            </a:r>
            <a:r>
              <a:rPr sz="2000" b="0">
                <a:latin typeface="Open Sans Light"/>
                <a:cs typeface="Open Sans Light"/>
              </a:rPr>
              <a:t>y z </a:t>
            </a:r>
            <a:r>
              <a:rPr sz="2000" b="0" spc="-15">
                <a:latin typeface="Open Sans Light"/>
                <a:cs typeface="Open Sans Light"/>
              </a:rPr>
              <a:t>n</a:t>
            </a:r>
            <a:r>
              <a:rPr sz="2000" b="0" spc="-10">
                <a:latin typeface="Open Sans Light"/>
                <a:cs typeface="Open Sans Light"/>
              </a:rPr>
              <a:t>a</a:t>
            </a:r>
            <a:r>
              <a:rPr sz="2000" b="0">
                <a:latin typeface="Open Sans Light"/>
                <a:cs typeface="Open Sans Light"/>
              </a:rPr>
              <a:t>s </a:t>
            </a:r>
            <a:r>
              <a:rPr sz="2000" b="0" spc="-5">
                <a:latin typeface="Open Sans Light"/>
                <a:cs typeface="Open Sans Light"/>
              </a:rPr>
              <a:t>p</a:t>
            </a:r>
            <a:r>
              <a:rPr sz="2000" b="0" spc="-10">
                <a:latin typeface="Open Sans Light"/>
                <a:cs typeface="Open Sans Light"/>
              </a:rPr>
              <a:t>o</a:t>
            </a:r>
            <a:r>
              <a:rPr sz="2000" b="0" spc="-20">
                <a:latin typeface="Open Sans Light"/>
                <a:cs typeface="Open Sans Light"/>
              </a:rPr>
              <a:t>si</a:t>
            </a:r>
            <a:r>
              <a:rPr sz="2000" b="0" spc="-5">
                <a:latin typeface="Open Sans Light"/>
                <a:cs typeface="Open Sans Light"/>
              </a:rPr>
              <a:t>a</a:t>
            </a:r>
            <a:r>
              <a:rPr sz="2000" b="0" spc="-20">
                <a:latin typeface="Open Sans Light"/>
                <a:cs typeface="Open Sans Light"/>
              </a:rPr>
              <a:t>d</a:t>
            </a:r>
            <a:r>
              <a:rPr sz="2000" b="0">
                <a:latin typeface="Open Sans Light"/>
                <a:cs typeface="Open Sans Light"/>
              </a:rPr>
              <a:t>a </a:t>
            </a:r>
            <a:r>
              <a:rPr sz="2000" b="0" spc="-20">
                <a:latin typeface="Open Sans Light"/>
                <a:cs typeface="Open Sans Light"/>
              </a:rPr>
              <a:t>j</a:t>
            </a:r>
            <a:r>
              <a:rPr sz="2000" b="0" spc="-15">
                <a:latin typeface="Open Sans Light"/>
                <a:cs typeface="Open Sans Light"/>
              </a:rPr>
              <a:t>a</a:t>
            </a:r>
            <a:r>
              <a:rPr sz="2000" b="0" spc="15">
                <a:latin typeface="Open Sans Light"/>
                <a:cs typeface="Open Sans Light"/>
              </a:rPr>
              <a:t>k</a:t>
            </a:r>
            <a:r>
              <a:rPr sz="2000" b="0" spc="-10">
                <a:latin typeface="Open Sans Light"/>
                <a:cs typeface="Open Sans Light"/>
              </a:rPr>
              <a:t>i</a:t>
            </a:r>
            <a:r>
              <a:rPr sz="2000" b="0" spc="-5">
                <a:latin typeface="Open Sans Light"/>
                <a:cs typeface="Open Sans Light"/>
              </a:rPr>
              <a:t>e</a:t>
            </a:r>
            <a:r>
              <a:rPr sz="2000" b="0">
                <a:latin typeface="Open Sans Light"/>
                <a:cs typeface="Open Sans Light"/>
              </a:rPr>
              <a:t>ś „</a:t>
            </a:r>
            <a:r>
              <a:rPr sz="2000" b="0" spc="-10">
                <a:latin typeface="Open Sans Light"/>
                <a:cs typeface="Open Sans Light"/>
              </a:rPr>
              <a:t>M</a:t>
            </a:r>
            <a:r>
              <a:rPr sz="2000" b="0" spc="-15">
                <a:latin typeface="Open Sans Light"/>
                <a:cs typeface="Open Sans Light"/>
              </a:rPr>
              <a:t>O</a:t>
            </a:r>
            <a:r>
              <a:rPr sz="2000" b="0" spc="-10">
                <a:latin typeface="Open Sans Light"/>
                <a:cs typeface="Open Sans Light"/>
              </a:rPr>
              <a:t>J</a:t>
            </a:r>
            <a:r>
              <a:rPr sz="2000" b="0">
                <a:latin typeface="Open Sans Light"/>
                <a:cs typeface="Open Sans Light"/>
              </a:rPr>
              <a:t>E</a:t>
            </a:r>
            <a:r>
              <a:rPr sz="2000" b="0" spc="-85">
                <a:latin typeface="Open Sans Light"/>
                <a:cs typeface="Open Sans Light"/>
              </a:rPr>
              <a:t>”</a:t>
            </a:r>
            <a:r>
              <a:rPr sz="2000" b="0">
                <a:latin typeface="Open Sans Light"/>
                <a:cs typeface="Open Sans Light"/>
              </a:rPr>
              <a:t>. </a:t>
            </a:r>
            <a:r>
              <a:rPr sz="2000" b="0" spc="15">
                <a:latin typeface="Open Sans Light"/>
                <a:cs typeface="Open Sans Light"/>
              </a:rPr>
              <a:t>S</a:t>
            </a:r>
            <a:r>
              <a:rPr sz="2000" b="0">
                <a:latin typeface="Open Sans Light"/>
                <a:cs typeface="Open Sans Light"/>
              </a:rPr>
              <a:t>ą </a:t>
            </a:r>
            <a:r>
              <a:rPr sz="2000" b="0" spc="-30">
                <a:latin typeface="Open Sans Light"/>
                <a:cs typeface="Open Sans Light"/>
              </a:rPr>
              <a:t>t</a:t>
            </a:r>
            <a:r>
              <a:rPr sz="2000" b="0">
                <a:latin typeface="Open Sans Light"/>
                <a:cs typeface="Open Sans Light"/>
              </a:rPr>
              <a:t>o z</a:t>
            </a:r>
            <a:r>
              <a:rPr sz="2000" b="0" spc="-10">
                <a:latin typeface="Open Sans Light"/>
                <a:cs typeface="Open Sans Light"/>
              </a:rPr>
              <a:t>a</a:t>
            </a:r>
            <a:r>
              <a:rPr sz="2000" b="0" spc="-5">
                <a:latin typeface="Open Sans Light"/>
                <a:cs typeface="Open Sans Light"/>
              </a:rPr>
              <a:t>s</a:t>
            </a:r>
            <a:r>
              <a:rPr sz="2000" b="0" spc="-10">
                <a:latin typeface="Open Sans Light"/>
                <a:cs typeface="Open Sans Light"/>
              </a:rPr>
              <a:t>o</a:t>
            </a:r>
            <a:r>
              <a:rPr sz="2000" b="0" spc="-5">
                <a:latin typeface="Open Sans Light"/>
                <a:cs typeface="Open Sans Light"/>
              </a:rPr>
              <a:t>b</a:t>
            </a:r>
            <a:r>
              <a:rPr sz="2000" b="0" spc="-70">
                <a:latin typeface="Open Sans Light"/>
                <a:cs typeface="Open Sans Light"/>
              </a:rPr>
              <a:t>y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60">
                <a:latin typeface="Open Sans Light"/>
                <a:cs typeface="Open Sans Light"/>
              </a:rPr>
              <a:t>k</a:t>
            </a:r>
            <a:r>
              <a:rPr sz="2000" b="0" spc="-30">
                <a:latin typeface="Open Sans Light"/>
                <a:cs typeface="Open Sans Light"/>
              </a:rPr>
              <a:t>t</a:t>
            </a:r>
            <a:r>
              <a:rPr sz="2000" b="0" spc="-10">
                <a:latin typeface="Open Sans Light"/>
                <a:cs typeface="Open Sans Light"/>
              </a:rPr>
              <a:t>ó</a:t>
            </a:r>
            <a:r>
              <a:rPr sz="2000" b="0" spc="65">
                <a:latin typeface="Open Sans Light"/>
                <a:cs typeface="Open Sans Light"/>
              </a:rPr>
              <a:t>r</a:t>
            </a:r>
            <a:r>
              <a:rPr sz="2000" b="0" spc="15">
                <a:latin typeface="Open Sans Light"/>
                <a:cs typeface="Open Sans Light"/>
              </a:rPr>
              <a:t>y</a:t>
            </a:r>
            <a:r>
              <a:rPr sz="2000" b="0" spc="-15">
                <a:latin typeface="Open Sans Light"/>
                <a:cs typeface="Open Sans Light"/>
              </a:rPr>
              <a:t>m</a:t>
            </a:r>
            <a:r>
              <a:rPr sz="2000" b="0">
                <a:latin typeface="Open Sans Light"/>
                <a:cs typeface="Open Sans Light"/>
              </a:rPr>
              <a:t>i </a:t>
            </a:r>
            <a:r>
              <a:rPr sz="2000" b="0" spc="-10">
                <a:latin typeface="Open Sans Light"/>
                <a:cs typeface="Open Sans Light"/>
              </a:rPr>
              <a:t>ch</a:t>
            </a:r>
            <a:r>
              <a:rPr sz="2000" b="0" spc="-25">
                <a:latin typeface="Open Sans Light"/>
                <a:cs typeface="Open Sans Light"/>
              </a:rPr>
              <a:t>c</a:t>
            </a:r>
            <a:r>
              <a:rPr sz="2000" b="0" spc="-15">
                <a:latin typeface="Open Sans Light"/>
                <a:cs typeface="Open Sans Light"/>
              </a:rPr>
              <a:t>e</a:t>
            </a:r>
            <a:r>
              <a:rPr sz="2000" b="0" spc="-10">
                <a:latin typeface="Open Sans Light"/>
                <a:cs typeface="Open Sans Light"/>
              </a:rPr>
              <a:t>m</a:t>
            </a:r>
            <a:r>
              <a:rPr sz="2000" b="0">
                <a:latin typeface="Open Sans Light"/>
                <a:cs typeface="Open Sans Light"/>
              </a:rPr>
              <a:t>y i </a:t>
            </a:r>
            <a:r>
              <a:rPr sz="2000" b="0" spc="-15">
                <a:latin typeface="Open Sans Light"/>
                <a:cs typeface="Open Sans Light"/>
              </a:rPr>
              <a:t>ma</a:t>
            </a:r>
            <a:r>
              <a:rPr sz="2000" b="0" spc="-10">
                <a:latin typeface="Open Sans Light"/>
                <a:cs typeface="Open Sans Light"/>
              </a:rPr>
              <a:t>m</a:t>
            </a:r>
            <a:r>
              <a:rPr sz="2000" b="0">
                <a:latin typeface="Open Sans Light"/>
                <a:cs typeface="Open Sans Light"/>
              </a:rPr>
              <a:t>y </a:t>
            </a:r>
            <a:r>
              <a:rPr sz="2000" b="0" spc="15">
                <a:latin typeface="Open Sans Light"/>
                <a:cs typeface="Open Sans Light"/>
              </a:rPr>
              <a:t>d</a:t>
            </a:r>
            <a:r>
              <a:rPr sz="2000" b="0" spc="20">
                <a:latin typeface="Open Sans Light"/>
                <a:cs typeface="Open Sans Light"/>
              </a:rPr>
              <a:t>y</a:t>
            </a:r>
            <a:r>
              <a:rPr sz="2000" b="0" spc="-20">
                <a:latin typeface="Open Sans Light"/>
                <a:cs typeface="Open Sans Light"/>
              </a:rPr>
              <a:t>s</a:t>
            </a:r>
            <a:r>
              <a:rPr sz="2000" b="0" spc="-5">
                <a:latin typeface="Open Sans Light"/>
                <a:cs typeface="Open Sans Light"/>
              </a:rPr>
              <a:t>p</a:t>
            </a:r>
            <a:r>
              <a:rPr sz="2000" b="0" spc="-10">
                <a:latin typeface="Open Sans Light"/>
                <a:cs typeface="Open Sans Light"/>
              </a:rPr>
              <a:t>ono</a:t>
            </a:r>
            <a:r>
              <a:rPr sz="2000" b="0" spc="-5">
                <a:latin typeface="Open Sans Light"/>
                <a:cs typeface="Open Sans Light"/>
              </a:rPr>
              <a:t>wa</a:t>
            </a:r>
            <a:r>
              <a:rPr sz="2000" b="0">
                <a:latin typeface="Open Sans Light"/>
                <a:cs typeface="Open Sans Light"/>
              </a:rPr>
              <a:t>ć </a:t>
            </a:r>
            <a:r>
              <a:rPr sz="2000" b="0" spc="5">
                <a:latin typeface="Open Sans Light"/>
                <a:cs typeface="Open Sans Light"/>
              </a:rPr>
              <a:t>z</a:t>
            </a:r>
            <a:r>
              <a:rPr sz="2000" b="0" spc="-25">
                <a:latin typeface="Open Sans Light"/>
                <a:cs typeface="Open Sans Light"/>
              </a:rPr>
              <a:t>g</a:t>
            </a:r>
            <a:r>
              <a:rPr sz="2000" b="0">
                <a:latin typeface="Open Sans Light"/>
                <a:cs typeface="Open Sans Light"/>
              </a:rPr>
              <a:t>o</a:t>
            </a:r>
            <a:r>
              <a:rPr sz="2000" b="0" spc="-15">
                <a:latin typeface="Open Sans Light"/>
                <a:cs typeface="Open Sans Light"/>
              </a:rPr>
              <a:t>dn</a:t>
            </a:r>
            <a:r>
              <a:rPr sz="2000" b="0" spc="-10">
                <a:latin typeface="Open Sans Light"/>
                <a:cs typeface="Open Sans Light"/>
              </a:rPr>
              <a:t>i</a:t>
            </a:r>
            <a:r>
              <a:rPr sz="2000" b="0">
                <a:latin typeface="Open Sans Light"/>
                <a:cs typeface="Open Sans Light"/>
              </a:rPr>
              <a:t>e z </a:t>
            </a:r>
            <a:r>
              <a:rPr sz="2000" b="0" spc="30">
                <a:latin typeface="Open Sans Light"/>
                <a:cs typeface="Open Sans Light"/>
              </a:rPr>
              <a:t>w</a:t>
            </a:r>
            <a:r>
              <a:rPr sz="2000" b="0" spc="-5">
                <a:latin typeface="Open Sans Light"/>
                <a:cs typeface="Open Sans Light"/>
              </a:rPr>
              <a:t>ł</a:t>
            </a:r>
            <a:r>
              <a:rPr sz="2000" b="0" spc="-10">
                <a:latin typeface="Open Sans Light"/>
                <a:cs typeface="Open Sans Light"/>
              </a:rPr>
              <a:t>a</a:t>
            </a:r>
            <a:r>
              <a:rPr sz="2000" b="0" spc="-20">
                <a:latin typeface="Open Sans Light"/>
                <a:cs typeface="Open Sans Light"/>
              </a:rPr>
              <a:t>s</a:t>
            </a:r>
            <a:r>
              <a:rPr sz="2000" b="0" spc="-10">
                <a:latin typeface="Open Sans Light"/>
                <a:cs typeface="Open Sans Light"/>
              </a:rPr>
              <a:t>n</a:t>
            </a:r>
            <a:r>
              <a:rPr sz="2000" b="0">
                <a:latin typeface="Open Sans Light"/>
                <a:cs typeface="Open Sans Light"/>
              </a:rPr>
              <a:t>ą </a:t>
            </a:r>
            <a:r>
              <a:rPr sz="2000" b="0" spc="-10">
                <a:latin typeface="Open Sans Light"/>
                <a:cs typeface="Open Sans Light"/>
              </a:rPr>
              <a:t>wo</a:t>
            </a:r>
            <a:r>
              <a:rPr sz="2000" b="0" spc="-15">
                <a:latin typeface="Open Sans Light"/>
                <a:cs typeface="Open Sans Light"/>
              </a:rPr>
              <a:t>l</a:t>
            </a:r>
            <a:r>
              <a:rPr sz="2000" b="0" spc="-30">
                <a:latin typeface="Open Sans Light"/>
                <a:cs typeface="Open Sans Light"/>
              </a:rPr>
              <a:t>ą</a:t>
            </a:r>
            <a:r>
              <a:rPr sz="2000" b="0">
                <a:latin typeface="Open Sans Light"/>
                <a:cs typeface="Open Sans Light"/>
              </a:rPr>
              <a:t>: </a:t>
            </a:r>
            <a:r>
              <a:rPr sz="2000" b="0" spc="20">
                <a:latin typeface="Open Sans Light"/>
                <a:cs typeface="Open Sans Light"/>
              </a:rPr>
              <a:t>c</a:t>
            </a:r>
            <a:r>
              <a:rPr sz="2000" b="0">
                <a:latin typeface="Open Sans Light"/>
                <a:cs typeface="Open Sans Light"/>
              </a:rPr>
              <a:t>z</a:t>
            </a:r>
            <a:r>
              <a:rPr sz="2000" b="0" spc="-10">
                <a:latin typeface="Open Sans Light"/>
                <a:cs typeface="Open Sans Light"/>
              </a:rPr>
              <a:t>a</a:t>
            </a:r>
            <a:r>
              <a:rPr sz="2000" b="0" spc="10">
                <a:latin typeface="Open Sans Light"/>
                <a:cs typeface="Open Sans Light"/>
              </a:rPr>
              <a:t>s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-10">
                <a:latin typeface="Open Sans Light"/>
                <a:cs typeface="Open Sans Light"/>
              </a:rPr>
              <a:t>pi</a:t>
            </a:r>
            <a:r>
              <a:rPr sz="2000" b="0" spc="-15">
                <a:latin typeface="Open Sans Light"/>
                <a:cs typeface="Open Sans Light"/>
              </a:rPr>
              <a:t>eni</a:t>
            </a:r>
            <a:r>
              <a:rPr sz="2000" b="0" spc="-5">
                <a:latin typeface="Open Sans Light"/>
                <a:cs typeface="Open Sans Light"/>
              </a:rPr>
              <a:t>ą</a:t>
            </a:r>
            <a:r>
              <a:rPr sz="2000" b="0" spc="-15">
                <a:latin typeface="Open Sans Light"/>
                <a:cs typeface="Open Sans Light"/>
              </a:rPr>
              <a:t>d</a:t>
            </a:r>
            <a:r>
              <a:rPr sz="2000" b="0" spc="-40">
                <a:latin typeface="Open Sans Light"/>
                <a:cs typeface="Open Sans Light"/>
              </a:rPr>
              <a:t>z</a:t>
            </a:r>
            <a:r>
              <a:rPr sz="2000" b="0" spc="-20">
                <a:latin typeface="Open Sans Light"/>
                <a:cs typeface="Open Sans Light"/>
              </a:rPr>
              <a:t>e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-15">
                <a:latin typeface="Open Sans Light"/>
                <a:cs typeface="Open Sans Light"/>
              </a:rPr>
              <a:t>um</a:t>
            </a:r>
            <a:r>
              <a:rPr sz="2000" b="0" spc="-10">
                <a:latin typeface="Open Sans Light"/>
                <a:cs typeface="Open Sans Light"/>
              </a:rPr>
              <a:t>i</a:t>
            </a:r>
            <a:r>
              <a:rPr sz="2000" b="0" spc="-25">
                <a:latin typeface="Open Sans Light"/>
                <a:cs typeface="Open Sans Light"/>
              </a:rPr>
              <a:t>e</a:t>
            </a:r>
            <a:r>
              <a:rPr sz="2000" b="0" spc="-10">
                <a:latin typeface="Open Sans Light"/>
                <a:cs typeface="Open Sans Light"/>
              </a:rPr>
              <a:t>j</a:t>
            </a:r>
            <a:r>
              <a:rPr sz="2000" b="0" spc="-5">
                <a:latin typeface="Open Sans Light"/>
                <a:cs typeface="Open Sans Light"/>
              </a:rPr>
              <a:t>ę</a:t>
            </a:r>
            <a:r>
              <a:rPr sz="2000" b="0">
                <a:latin typeface="Open Sans Light"/>
                <a:cs typeface="Open Sans Light"/>
              </a:rPr>
              <a:t>t</a:t>
            </a:r>
            <a:r>
              <a:rPr sz="2000" b="0" spc="-10">
                <a:latin typeface="Open Sans Light"/>
                <a:cs typeface="Open Sans Light"/>
              </a:rPr>
              <a:t>no</a:t>
            </a:r>
            <a:r>
              <a:rPr sz="2000" b="0">
                <a:latin typeface="Open Sans Light"/>
                <a:cs typeface="Open Sans Light"/>
              </a:rPr>
              <a:t>ś</a:t>
            </a:r>
            <a:r>
              <a:rPr sz="2000" b="0" spc="-10">
                <a:latin typeface="Open Sans Light"/>
                <a:cs typeface="Open Sans Light"/>
              </a:rPr>
              <a:t>c</a:t>
            </a:r>
            <a:r>
              <a:rPr sz="2000" b="0" spc="-5">
                <a:latin typeface="Open Sans Light"/>
                <a:cs typeface="Open Sans Light"/>
              </a:rPr>
              <a:t>i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-30">
                <a:latin typeface="Open Sans Light"/>
                <a:cs typeface="Open Sans Light"/>
              </a:rPr>
              <a:t>k</a:t>
            </a:r>
            <a:r>
              <a:rPr sz="2000" b="0" spc="-10">
                <a:latin typeface="Open Sans Light"/>
                <a:cs typeface="Open Sans Light"/>
              </a:rPr>
              <a:t>o</a:t>
            </a:r>
            <a:r>
              <a:rPr sz="2000" b="0" spc="-15">
                <a:latin typeface="Open Sans Light"/>
                <a:cs typeface="Open Sans Light"/>
              </a:rPr>
              <a:t>m</a:t>
            </a:r>
            <a:r>
              <a:rPr sz="2000" b="0" spc="-5">
                <a:latin typeface="Open Sans Light"/>
                <a:cs typeface="Open Sans Light"/>
              </a:rPr>
              <a:t>pe</a:t>
            </a:r>
            <a:r>
              <a:rPr sz="2000" b="0" spc="-30">
                <a:latin typeface="Open Sans Light"/>
                <a:cs typeface="Open Sans Light"/>
              </a:rPr>
              <a:t>t</a:t>
            </a:r>
            <a:r>
              <a:rPr sz="2000" b="0" spc="-15">
                <a:latin typeface="Open Sans Light"/>
                <a:cs typeface="Open Sans Light"/>
              </a:rPr>
              <a:t>e</a:t>
            </a:r>
            <a:r>
              <a:rPr sz="2000" b="0" spc="-10">
                <a:latin typeface="Open Sans Light"/>
                <a:cs typeface="Open Sans Light"/>
              </a:rPr>
              <a:t>ncj</a:t>
            </a:r>
            <a:r>
              <a:rPr sz="2000" b="0" spc="-20">
                <a:latin typeface="Open Sans Light"/>
                <a:cs typeface="Open Sans Light"/>
              </a:rPr>
              <a:t>e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-10">
                <a:latin typeface="Open Sans Light"/>
                <a:cs typeface="Open Sans Light"/>
              </a:rPr>
              <a:t>u</a:t>
            </a:r>
            <a:r>
              <a:rPr sz="2000" b="0" spc="20">
                <a:latin typeface="Open Sans Light"/>
                <a:cs typeface="Open Sans Light"/>
              </a:rPr>
              <a:t>c</a:t>
            </a:r>
            <a:r>
              <a:rPr sz="2000" b="0" spc="-10">
                <a:latin typeface="Open Sans Light"/>
                <a:cs typeface="Open Sans Light"/>
              </a:rPr>
              <a:t>zuc</a:t>
            </a:r>
            <a:r>
              <a:rPr sz="2000" b="0" spc="-20">
                <a:latin typeface="Open Sans Light"/>
                <a:cs typeface="Open Sans Light"/>
              </a:rPr>
              <a:t>i</a:t>
            </a:r>
            <a:r>
              <a:rPr sz="2000" b="0">
                <a:latin typeface="Open Sans Light"/>
                <a:cs typeface="Open Sans Light"/>
              </a:rPr>
              <a:t>a, </a:t>
            </a:r>
            <a:r>
              <a:rPr sz="2000" b="0" spc="-10">
                <a:latin typeface="Open Sans Light"/>
                <a:cs typeface="Open Sans Light"/>
              </a:rPr>
              <a:t>m</a:t>
            </a:r>
            <a:r>
              <a:rPr sz="2000" b="0" spc="25">
                <a:latin typeface="Open Sans Light"/>
                <a:cs typeface="Open Sans Light"/>
              </a:rPr>
              <a:t>y</a:t>
            </a:r>
            <a:r>
              <a:rPr sz="2000" b="0" spc="-10">
                <a:latin typeface="Open Sans Light"/>
                <a:cs typeface="Open Sans Light"/>
              </a:rPr>
              <a:t>ś</a:t>
            </a:r>
            <a:r>
              <a:rPr sz="2000" b="0" spc="-15">
                <a:latin typeface="Open Sans Light"/>
                <a:cs typeface="Open Sans Light"/>
              </a:rPr>
              <a:t>l</a:t>
            </a:r>
            <a:r>
              <a:rPr sz="2000" b="0" spc="-5">
                <a:latin typeface="Open Sans Light"/>
                <a:cs typeface="Open Sans Light"/>
              </a:rPr>
              <a:t>i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-15">
                <a:latin typeface="Open Sans Light"/>
                <a:cs typeface="Open Sans Light"/>
              </a:rPr>
              <a:t>ma</a:t>
            </a:r>
            <a:r>
              <a:rPr sz="2000" b="0" spc="20">
                <a:latin typeface="Open Sans Light"/>
                <a:cs typeface="Open Sans Light"/>
              </a:rPr>
              <a:t>r</a:t>
            </a:r>
            <a:r>
              <a:rPr sz="2000" b="0" spc="-40">
                <a:latin typeface="Open Sans Light"/>
                <a:cs typeface="Open Sans Light"/>
              </a:rPr>
              <a:t>z</a:t>
            </a:r>
            <a:r>
              <a:rPr sz="2000" b="0" spc="-15">
                <a:latin typeface="Open Sans Light"/>
                <a:cs typeface="Open Sans Light"/>
              </a:rPr>
              <a:t>en</a:t>
            </a:r>
            <a:r>
              <a:rPr sz="2000" b="0" spc="-20">
                <a:latin typeface="Open Sans Light"/>
                <a:cs typeface="Open Sans Light"/>
              </a:rPr>
              <a:t>i</a:t>
            </a:r>
            <a:r>
              <a:rPr sz="2000" b="0">
                <a:latin typeface="Open Sans Light"/>
                <a:cs typeface="Open Sans Light"/>
              </a:rPr>
              <a:t>a, </a:t>
            </a:r>
            <a:r>
              <a:rPr sz="2000" b="0" spc="-10">
                <a:latin typeface="Open Sans Light"/>
                <a:cs typeface="Open Sans Light"/>
              </a:rPr>
              <a:t>p</a:t>
            </a:r>
            <a:r>
              <a:rPr sz="2000" b="0" spc="-20">
                <a:latin typeface="Open Sans Light"/>
                <a:cs typeface="Open Sans Light"/>
              </a:rPr>
              <a:t>l</a:t>
            </a:r>
            <a:r>
              <a:rPr sz="2000" b="0" spc="-15">
                <a:latin typeface="Open Sans Light"/>
                <a:cs typeface="Open Sans Light"/>
              </a:rPr>
              <a:t>a</a:t>
            </a:r>
            <a:r>
              <a:rPr sz="2000" b="0" spc="-10">
                <a:latin typeface="Open Sans Light"/>
                <a:cs typeface="Open Sans Light"/>
              </a:rPr>
              <a:t>n</a:t>
            </a:r>
            <a:r>
              <a:rPr sz="2000" b="0" spc="-70">
                <a:latin typeface="Open Sans Light"/>
                <a:cs typeface="Open Sans Light"/>
              </a:rPr>
              <a:t>y</a:t>
            </a:r>
            <a:r>
              <a:rPr sz="2000" b="0">
                <a:latin typeface="Open Sans Light"/>
                <a:cs typeface="Open Sans Light"/>
              </a:rPr>
              <a:t>, </a:t>
            </a:r>
            <a:r>
              <a:rPr sz="2000" b="0" spc="20">
                <a:latin typeface="Open Sans Light"/>
                <a:cs typeface="Open Sans Light"/>
              </a:rPr>
              <a:t>r</a:t>
            </a:r>
            <a:r>
              <a:rPr sz="2000" b="0" spc="-40">
                <a:latin typeface="Open Sans Light"/>
                <a:cs typeface="Open Sans Light"/>
              </a:rPr>
              <a:t>z</a:t>
            </a:r>
            <a:r>
              <a:rPr sz="2000" b="0" spc="-5">
                <a:latin typeface="Open Sans Light"/>
                <a:cs typeface="Open Sans Light"/>
              </a:rPr>
              <a:t>e</a:t>
            </a:r>
            <a:r>
              <a:rPr sz="2000" b="0" spc="20">
                <a:latin typeface="Open Sans Light"/>
                <a:cs typeface="Open Sans Light"/>
              </a:rPr>
              <a:t>c</a:t>
            </a:r>
            <a:r>
              <a:rPr sz="2000" b="0" spc="50">
                <a:latin typeface="Open Sans Light"/>
                <a:cs typeface="Open Sans Light"/>
              </a:rPr>
              <a:t>z</a:t>
            </a:r>
            <a:r>
              <a:rPr sz="2000" b="0" spc="-70">
                <a:latin typeface="Open Sans Light"/>
                <a:cs typeface="Open Sans Light"/>
              </a:rPr>
              <a:t>y</a:t>
            </a:r>
            <a:r>
              <a:rPr sz="2000" b="0" spc="-30">
                <a:latin typeface="Open Sans Light"/>
                <a:cs typeface="Open Sans Light"/>
              </a:rPr>
              <a:t>..</a:t>
            </a:r>
            <a:r>
              <a:rPr sz="2000" b="0">
                <a:latin typeface="Open Sans Light"/>
                <a:cs typeface="Open Sans Light"/>
              </a:rPr>
              <a:t>.</a:t>
            </a:r>
            <a:endParaRPr sz="20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80" dirty="0">
                <a:latin typeface="+mn-lt"/>
              </a:rPr>
              <a:t>P</a:t>
            </a:r>
            <a:r>
              <a:rPr sz="3600" b="1" spc="-30" dirty="0">
                <a:latin typeface="+mn-lt"/>
              </a:rPr>
              <a:t>o</a:t>
            </a:r>
            <a:r>
              <a:rPr sz="3600" b="1" spc="35" dirty="0">
                <a:latin typeface="+mn-lt"/>
              </a:rPr>
              <a:t>c</a:t>
            </a:r>
            <a:r>
              <a:rPr sz="3600" b="1" spc="-45" dirty="0">
                <a:latin typeface="+mn-lt"/>
              </a:rPr>
              <a:t>zu</a:t>
            </a:r>
            <a:r>
              <a:rPr sz="3600" b="1" spc="-40" dirty="0">
                <a:latin typeface="+mn-lt"/>
              </a:rPr>
              <a:t>c</a:t>
            </a:r>
            <a:r>
              <a:rPr sz="3600" b="1" spc="-45" dirty="0">
                <a:latin typeface="+mn-lt"/>
              </a:rPr>
              <a:t>i</a:t>
            </a:r>
            <a:r>
              <a:rPr sz="3600" b="1" dirty="0">
                <a:latin typeface="+mn-lt"/>
              </a:rPr>
              <a:t>e</a:t>
            </a:r>
            <a:r>
              <a:rPr sz="3600" b="1" spc="-5" dirty="0">
                <a:latin typeface="+mn-lt"/>
              </a:rPr>
              <a:t> </a:t>
            </a:r>
            <a:r>
              <a:rPr sz="3600" b="1" spc="55" dirty="0">
                <a:latin typeface="+mn-lt"/>
              </a:rPr>
              <a:t>w</a:t>
            </a:r>
            <a:r>
              <a:rPr sz="3600" b="1" spc="-35" dirty="0">
                <a:latin typeface="+mn-lt"/>
              </a:rPr>
              <a:t>ł</a:t>
            </a:r>
            <a:r>
              <a:rPr sz="3600" b="1" spc="-45" dirty="0">
                <a:latin typeface="+mn-lt"/>
              </a:rPr>
              <a:t>a</a:t>
            </a:r>
            <a:r>
              <a:rPr sz="3600" b="1" spc="-65" dirty="0">
                <a:latin typeface="+mn-lt"/>
              </a:rPr>
              <a:t>s</a:t>
            </a:r>
            <a:r>
              <a:rPr sz="3600" b="1" spc="-40" dirty="0">
                <a:latin typeface="+mn-lt"/>
              </a:rPr>
              <a:t>n</a:t>
            </a:r>
            <a:r>
              <a:rPr sz="3600" b="1" spc="-70" dirty="0">
                <a:latin typeface="+mn-lt"/>
              </a:rPr>
              <a:t>e</a:t>
            </a:r>
            <a:r>
              <a:rPr sz="3600" b="1" dirty="0">
                <a:latin typeface="+mn-lt"/>
              </a:rPr>
              <a:t>j </a:t>
            </a:r>
            <a:r>
              <a:rPr sz="3600" b="1" spc="-35" dirty="0">
                <a:latin typeface="+mn-lt"/>
              </a:rPr>
              <a:t>w</a:t>
            </a:r>
            <a:r>
              <a:rPr sz="3600" b="1" spc="-50" dirty="0">
                <a:latin typeface="+mn-lt"/>
              </a:rPr>
              <a:t>a</a:t>
            </a:r>
            <a:r>
              <a:rPr sz="3600" b="1" spc="114" dirty="0">
                <a:latin typeface="+mn-lt"/>
              </a:rPr>
              <a:t>r</a:t>
            </a:r>
            <a:r>
              <a:rPr sz="3600" b="1" spc="-85" dirty="0">
                <a:latin typeface="+mn-lt"/>
              </a:rPr>
              <a:t>t</a:t>
            </a:r>
            <a:r>
              <a:rPr sz="3600" b="1" spc="-35" dirty="0">
                <a:latin typeface="+mn-lt"/>
              </a:rPr>
              <a:t>o</a:t>
            </a:r>
            <a:r>
              <a:rPr sz="3600" b="1" spc="-20" dirty="0">
                <a:latin typeface="+mn-lt"/>
              </a:rPr>
              <a:t>ś</a:t>
            </a:r>
            <a:r>
              <a:rPr sz="3600" b="1" spc="-40" dirty="0">
                <a:latin typeface="+mn-lt"/>
              </a:rPr>
              <a:t>c</a:t>
            </a:r>
            <a:r>
              <a:rPr sz="3600" b="1" dirty="0">
                <a:latin typeface="+mn-lt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33" y="1470310"/>
            <a:ext cx="7930954" cy="4306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15" dirty="0">
                <a:cs typeface="Open Sans"/>
              </a:rPr>
              <a:t>S</a:t>
            </a:r>
            <a:r>
              <a:rPr b="1" spc="-15" dirty="0">
                <a:cs typeface="Open Sans"/>
              </a:rPr>
              <a:t>a</a:t>
            </a:r>
            <a:r>
              <a:rPr b="1" spc="-10" dirty="0">
                <a:cs typeface="Open Sans"/>
              </a:rPr>
              <a:t>m</a:t>
            </a:r>
            <a:r>
              <a:rPr b="1" spc="-5" dirty="0">
                <a:cs typeface="Open Sans"/>
              </a:rPr>
              <a:t>o</a:t>
            </a:r>
            <a:r>
              <a:rPr b="1" spc="-15" dirty="0">
                <a:cs typeface="Open Sans"/>
              </a:rPr>
              <a:t>a</a:t>
            </a:r>
            <a:r>
              <a:rPr b="1" spc="-45" dirty="0">
                <a:cs typeface="Open Sans"/>
              </a:rPr>
              <a:t>k</a:t>
            </a:r>
            <a:r>
              <a:rPr b="1" spc="-25" dirty="0">
                <a:cs typeface="Open Sans"/>
              </a:rPr>
              <a:t>c</a:t>
            </a:r>
            <a:r>
              <a:rPr b="1" spc="-10" dirty="0">
                <a:cs typeface="Open Sans"/>
              </a:rPr>
              <a:t>ep</a:t>
            </a:r>
            <a:r>
              <a:rPr b="1" spc="25" dirty="0">
                <a:cs typeface="Open Sans"/>
              </a:rPr>
              <a:t>t</a:t>
            </a:r>
            <a:r>
              <a:rPr b="1" spc="-10" dirty="0">
                <a:cs typeface="Open Sans"/>
              </a:rPr>
              <a:t>ac</a:t>
            </a:r>
            <a:r>
              <a:rPr b="1" spc="-20" dirty="0">
                <a:cs typeface="Open Sans"/>
              </a:rPr>
              <a:t>j</a:t>
            </a:r>
            <a:r>
              <a:rPr b="1" dirty="0">
                <a:cs typeface="Open Sans"/>
              </a:rPr>
              <a:t>a</a:t>
            </a:r>
            <a:endParaRPr b="1">
              <a:cs typeface="Open Sans"/>
            </a:endParaRPr>
          </a:p>
          <a:p>
            <a:pPr marL="372110">
              <a:lnSpc>
                <a:spcPct val="100000"/>
              </a:lnSpc>
              <a:spcBef>
                <a:spcPts val="110"/>
              </a:spcBef>
            </a:pPr>
            <a:r>
              <a:rPr b="0" spc="10" dirty="0">
                <a:cs typeface="Open Sans Light"/>
              </a:rPr>
              <a:t>M</a:t>
            </a:r>
            <a:r>
              <a:rPr b="0" spc="25" dirty="0">
                <a:cs typeface="Open Sans Light"/>
              </a:rPr>
              <a:t>y</a:t>
            </a:r>
            <a:r>
              <a:rPr b="0" spc="-10" dirty="0">
                <a:cs typeface="Open Sans Light"/>
              </a:rPr>
              <a:t>śl</a:t>
            </a:r>
            <a:r>
              <a:rPr b="0" spc="-15" dirty="0">
                <a:cs typeface="Open Sans Light"/>
              </a:rPr>
              <a:t>en</a:t>
            </a:r>
            <a:r>
              <a:rPr b="0" spc="-10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e o </a:t>
            </a:r>
            <a:r>
              <a:rPr b="0" spc="-5" dirty="0">
                <a:cs typeface="Open Sans Light"/>
              </a:rPr>
              <a:t>s</a:t>
            </a:r>
            <a:r>
              <a:rPr b="0" spc="-10" dirty="0">
                <a:cs typeface="Open Sans Light"/>
              </a:rPr>
              <a:t>obi</a:t>
            </a:r>
            <a:r>
              <a:rPr b="0" dirty="0">
                <a:cs typeface="Open Sans Light"/>
              </a:rPr>
              <a:t>e </a:t>
            </a:r>
            <a:r>
              <a:rPr b="0" spc="-5" dirty="0">
                <a:cs typeface="Open Sans Light"/>
              </a:rPr>
              <a:t>p</a:t>
            </a:r>
            <a:r>
              <a:rPr b="0" spc="-40" dirty="0">
                <a:cs typeface="Open Sans Light"/>
              </a:rPr>
              <a:t>o</a:t>
            </a:r>
            <a:r>
              <a:rPr b="0" spc="50" dirty="0">
                <a:cs typeface="Open Sans Light"/>
              </a:rPr>
              <a:t>z</a:t>
            </a:r>
            <a:r>
              <a:rPr b="0" spc="70" dirty="0">
                <a:cs typeface="Open Sans Light"/>
              </a:rPr>
              <a:t>y</a:t>
            </a:r>
            <a:r>
              <a:rPr b="0" spc="50" dirty="0">
                <a:cs typeface="Open Sans Light"/>
              </a:rPr>
              <a:t>t</a:t>
            </a:r>
            <a:r>
              <a:rPr b="0" spc="70" dirty="0">
                <a:cs typeface="Open Sans Light"/>
              </a:rPr>
              <a:t>y</a:t>
            </a:r>
            <a:r>
              <a:rPr b="0" spc="5" dirty="0">
                <a:cs typeface="Open Sans Light"/>
              </a:rPr>
              <a:t>w</a:t>
            </a:r>
            <a:r>
              <a:rPr b="0" spc="-15" dirty="0">
                <a:cs typeface="Open Sans Light"/>
              </a:rPr>
              <a:t>n</a:t>
            </a:r>
            <a:r>
              <a:rPr b="0" spc="-10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e </a:t>
            </a:r>
            <a:r>
              <a:rPr b="0" spc="5" dirty="0">
                <a:cs typeface="Open Sans Light"/>
              </a:rPr>
              <a:t>w</a:t>
            </a:r>
            <a:r>
              <a:rPr b="0" spc="40" dirty="0">
                <a:cs typeface="Open Sans Light"/>
              </a:rPr>
              <a:t>p</a:t>
            </a:r>
            <a:r>
              <a:rPr b="0" spc="60" dirty="0">
                <a:cs typeface="Open Sans Light"/>
              </a:rPr>
              <a:t>ł</a:t>
            </a:r>
            <a:r>
              <a:rPr b="0" spc="70" dirty="0">
                <a:cs typeface="Open Sans Light"/>
              </a:rPr>
              <a:t>y</a:t>
            </a:r>
            <a:r>
              <a:rPr b="0" spc="-5" dirty="0">
                <a:cs typeface="Open Sans Light"/>
              </a:rPr>
              <a:t>w</a:t>
            </a:r>
            <a:r>
              <a:rPr b="0" dirty="0">
                <a:cs typeface="Open Sans Light"/>
              </a:rPr>
              <a:t>a </a:t>
            </a:r>
            <a:r>
              <a:rPr b="0" spc="-15" dirty="0">
                <a:cs typeface="Open Sans Light"/>
              </a:rPr>
              <a:t>n</a:t>
            </a:r>
            <a:r>
              <a:rPr b="0" dirty="0">
                <a:cs typeface="Open Sans Light"/>
              </a:rPr>
              <a:t>a </a:t>
            </a:r>
            <a:r>
              <a:rPr b="0" spc="-5" dirty="0">
                <a:cs typeface="Open Sans Light"/>
              </a:rPr>
              <a:t>p</a:t>
            </a:r>
            <a:r>
              <a:rPr b="0" spc="-40" dirty="0">
                <a:cs typeface="Open Sans Light"/>
              </a:rPr>
              <a:t>o</a:t>
            </a:r>
            <a:r>
              <a:rPr b="0" spc="50" dirty="0">
                <a:cs typeface="Open Sans Light"/>
              </a:rPr>
              <a:t>z</a:t>
            </a:r>
            <a:r>
              <a:rPr b="0" spc="70" dirty="0">
                <a:cs typeface="Open Sans Light"/>
              </a:rPr>
              <a:t>y</a:t>
            </a:r>
            <a:r>
              <a:rPr b="0" spc="50" dirty="0">
                <a:cs typeface="Open Sans Light"/>
              </a:rPr>
              <a:t>t</a:t>
            </a:r>
            <a:r>
              <a:rPr b="0" spc="70" dirty="0">
                <a:cs typeface="Open Sans Light"/>
              </a:rPr>
              <a:t>y</a:t>
            </a:r>
            <a:r>
              <a:rPr b="0" spc="5" dirty="0">
                <a:cs typeface="Open Sans Light"/>
              </a:rPr>
              <a:t>w</a:t>
            </a:r>
            <a:r>
              <a:rPr b="0" spc="-10" dirty="0">
                <a:cs typeface="Open Sans Light"/>
              </a:rPr>
              <a:t>n</a:t>
            </a:r>
            <a:r>
              <a:rPr b="0" dirty="0">
                <a:cs typeface="Open Sans Light"/>
              </a:rPr>
              <a:t>e </a:t>
            </a:r>
            <a:r>
              <a:rPr b="0" spc="-10" dirty="0">
                <a:cs typeface="Open Sans Light"/>
              </a:rPr>
              <a:t>m</a:t>
            </a:r>
            <a:r>
              <a:rPr b="0" spc="25" dirty="0">
                <a:cs typeface="Open Sans Light"/>
              </a:rPr>
              <a:t>y</a:t>
            </a:r>
            <a:r>
              <a:rPr b="0" spc="-10" dirty="0">
                <a:cs typeface="Open Sans Light"/>
              </a:rPr>
              <a:t>śl</a:t>
            </a:r>
            <a:r>
              <a:rPr b="0" spc="-15" dirty="0">
                <a:cs typeface="Open Sans Light"/>
              </a:rPr>
              <a:t>en</a:t>
            </a:r>
            <a:r>
              <a:rPr b="0" spc="-10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e o </a:t>
            </a:r>
            <a:r>
              <a:rPr b="0" spc="-15" dirty="0">
                <a:cs typeface="Open Sans Light"/>
              </a:rPr>
              <a:t>in</a:t>
            </a:r>
            <a:r>
              <a:rPr b="0" spc="-10" dirty="0">
                <a:cs typeface="Open Sans Light"/>
              </a:rPr>
              <a:t>nych</a:t>
            </a:r>
            <a:r>
              <a:rPr b="0" dirty="0">
                <a:cs typeface="Open Sans Light"/>
              </a:rPr>
              <a:t>.</a:t>
            </a:r>
            <a:endParaRPr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b="1" spc="-10" dirty="0">
                <a:cs typeface="Open Sans"/>
              </a:rPr>
              <a:t>D</a:t>
            </a:r>
            <a:r>
              <a:rPr b="1" spc="-20" dirty="0">
                <a:cs typeface="Open Sans"/>
              </a:rPr>
              <a:t>i</a:t>
            </a:r>
            <a:r>
              <a:rPr b="1" spc="-15" dirty="0">
                <a:cs typeface="Open Sans"/>
              </a:rPr>
              <a:t>a</a:t>
            </a:r>
            <a:r>
              <a:rPr b="1" spc="-10" dirty="0">
                <a:cs typeface="Open Sans"/>
              </a:rPr>
              <a:t>l</a:t>
            </a:r>
            <a:r>
              <a:rPr b="1" spc="-15" dirty="0">
                <a:cs typeface="Open Sans"/>
              </a:rPr>
              <a:t>o</a:t>
            </a:r>
            <a:r>
              <a:rPr b="1" dirty="0">
                <a:cs typeface="Open Sans"/>
              </a:rPr>
              <a:t>g </a:t>
            </a:r>
            <a:r>
              <a:rPr b="1" spc="-10" dirty="0">
                <a:cs typeface="Open Sans"/>
              </a:rPr>
              <a:t>w</a:t>
            </a:r>
            <a:r>
              <a:rPr b="1" dirty="0">
                <a:cs typeface="Open Sans"/>
              </a:rPr>
              <a:t>e</a:t>
            </a:r>
            <a:r>
              <a:rPr b="1" spc="10" dirty="0">
                <a:cs typeface="Open Sans"/>
              </a:rPr>
              <a:t>w</a:t>
            </a:r>
            <a:r>
              <a:rPr b="1" spc="-5" dirty="0">
                <a:cs typeface="Open Sans"/>
              </a:rPr>
              <a:t>n</a:t>
            </a:r>
            <a:r>
              <a:rPr b="1" dirty="0">
                <a:cs typeface="Open Sans"/>
              </a:rPr>
              <a:t>ęt</a:t>
            </a:r>
            <a:r>
              <a:rPr b="1" spc="30" dirty="0">
                <a:cs typeface="Open Sans"/>
              </a:rPr>
              <a:t>r</a:t>
            </a:r>
            <a:r>
              <a:rPr b="1" spc="-15" dirty="0">
                <a:cs typeface="Open Sans"/>
              </a:rPr>
              <a:t>zn</a:t>
            </a:r>
            <a:r>
              <a:rPr b="1" dirty="0">
                <a:cs typeface="Open Sans"/>
              </a:rPr>
              <a:t>y</a:t>
            </a:r>
            <a:endParaRPr b="1">
              <a:cs typeface="Open Sans"/>
            </a:endParaRPr>
          </a:p>
          <a:p>
            <a:pPr marL="372110">
              <a:lnSpc>
                <a:spcPct val="100000"/>
              </a:lnSpc>
              <a:spcBef>
                <a:spcPts val="110"/>
              </a:spcBef>
            </a:pPr>
            <a:r>
              <a:rPr b="0" spc="10" dirty="0">
                <a:cs typeface="Open Sans Light"/>
              </a:rPr>
              <a:t>M</a:t>
            </a:r>
            <a:r>
              <a:rPr b="0" spc="25" dirty="0">
                <a:cs typeface="Open Sans Light"/>
              </a:rPr>
              <a:t>y</a:t>
            </a:r>
            <a:r>
              <a:rPr b="0" spc="-10" dirty="0">
                <a:cs typeface="Open Sans Light"/>
              </a:rPr>
              <a:t>śl</a:t>
            </a:r>
            <a:r>
              <a:rPr b="0" spc="-15" dirty="0">
                <a:cs typeface="Open Sans Light"/>
              </a:rPr>
              <a:t>en</a:t>
            </a:r>
            <a:r>
              <a:rPr b="0" spc="-10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e </a:t>
            </a:r>
            <a:r>
              <a:rPr b="0" spc="20" dirty="0">
                <a:cs typeface="Open Sans Light"/>
              </a:rPr>
              <a:t>c</a:t>
            </a:r>
            <a:r>
              <a:rPr b="0" spc="-10" dirty="0">
                <a:cs typeface="Open Sans Light"/>
              </a:rPr>
              <a:t>z</a:t>
            </a:r>
            <a:r>
              <a:rPr b="0" spc="30" dirty="0">
                <a:cs typeface="Open Sans Light"/>
              </a:rPr>
              <a:t>ł</a:t>
            </a:r>
            <a:r>
              <a:rPr b="0" spc="-10" dirty="0">
                <a:cs typeface="Open Sans Light"/>
              </a:rPr>
              <a:t>o</a:t>
            </a:r>
            <a:r>
              <a:rPr b="0" spc="5" dirty="0">
                <a:cs typeface="Open Sans Light"/>
              </a:rPr>
              <a:t>w</a:t>
            </a:r>
            <a:r>
              <a:rPr b="0" spc="-10" dirty="0">
                <a:cs typeface="Open Sans Light"/>
              </a:rPr>
              <a:t>i</a:t>
            </a:r>
            <a:r>
              <a:rPr b="0" spc="-15" dirty="0">
                <a:cs typeface="Open Sans Light"/>
              </a:rPr>
              <a:t>e</a:t>
            </a:r>
            <a:r>
              <a:rPr b="0" spc="10" dirty="0">
                <a:cs typeface="Open Sans Light"/>
              </a:rPr>
              <a:t>k</a:t>
            </a:r>
            <a:r>
              <a:rPr b="0" dirty="0">
                <a:cs typeface="Open Sans Light"/>
              </a:rPr>
              <a:t>a </a:t>
            </a:r>
            <a:r>
              <a:rPr b="0" spc="-10" dirty="0">
                <a:cs typeface="Open Sans Light"/>
              </a:rPr>
              <a:t>j</a:t>
            </a:r>
            <a:r>
              <a:rPr b="0" spc="-5" dirty="0">
                <a:cs typeface="Open Sans Light"/>
              </a:rPr>
              <a:t>e</a:t>
            </a:r>
            <a:r>
              <a:rPr b="0" spc="30" dirty="0">
                <a:cs typeface="Open Sans Light"/>
              </a:rPr>
              <a:t>s</a:t>
            </a:r>
            <a:r>
              <a:rPr b="0" dirty="0">
                <a:cs typeface="Open Sans Light"/>
              </a:rPr>
              <a:t>t b</a:t>
            </a:r>
            <a:r>
              <a:rPr b="0" spc="-15" dirty="0">
                <a:cs typeface="Open Sans Light"/>
              </a:rPr>
              <a:t>a</a:t>
            </a:r>
            <a:r>
              <a:rPr b="0" spc="-25" dirty="0">
                <a:cs typeface="Open Sans Light"/>
              </a:rPr>
              <a:t>r</a:t>
            </a:r>
            <a:r>
              <a:rPr b="0" spc="-15" dirty="0">
                <a:cs typeface="Open Sans Light"/>
              </a:rPr>
              <a:t>d</a:t>
            </a:r>
            <a:r>
              <a:rPr b="0" spc="-40" dirty="0">
                <a:cs typeface="Open Sans Light"/>
              </a:rPr>
              <a:t>z</a:t>
            </a:r>
            <a:r>
              <a:rPr b="0" dirty="0">
                <a:cs typeface="Open Sans Light"/>
              </a:rPr>
              <a:t>o </a:t>
            </a:r>
            <a:r>
              <a:rPr b="0" spc="-20" dirty="0">
                <a:cs typeface="Open Sans Light"/>
              </a:rPr>
              <a:t>s</a:t>
            </a:r>
            <a:r>
              <a:rPr b="0" spc="-15" dirty="0">
                <a:cs typeface="Open Sans Light"/>
              </a:rPr>
              <a:t>iln</a:t>
            </a:r>
            <a:r>
              <a:rPr b="0" spc="-10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e </a:t>
            </a:r>
            <a:r>
              <a:rPr b="0" spc="-5" dirty="0">
                <a:cs typeface="Open Sans Light"/>
              </a:rPr>
              <a:t>p</a:t>
            </a:r>
            <a:r>
              <a:rPr b="0" spc="-10" dirty="0">
                <a:cs typeface="Open Sans Light"/>
              </a:rPr>
              <a:t>o</a:t>
            </a:r>
            <a:r>
              <a:rPr b="0" spc="5" dirty="0">
                <a:cs typeface="Open Sans Light"/>
              </a:rPr>
              <a:t>w</a:t>
            </a:r>
            <a:r>
              <a:rPr b="0" spc="-15" dirty="0">
                <a:cs typeface="Open Sans Light"/>
              </a:rPr>
              <a:t>i</a:t>
            </a:r>
            <a:r>
              <a:rPr b="0" spc="-5" dirty="0">
                <a:cs typeface="Open Sans Light"/>
              </a:rPr>
              <a:t>ą</a:t>
            </a:r>
            <a:r>
              <a:rPr b="0" dirty="0">
                <a:cs typeface="Open Sans Light"/>
              </a:rPr>
              <a:t>z</a:t>
            </a:r>
            <a:r>
              <a:rPr b="0" spc="-15" dirty="0">
                <a:cs typeface="Open Sans Light"/>
              </a:rPr>
              <a:t>a</a:t>
            </a:r>
            <a:r>
              <a:rPr b="0" spc="-10" dirty="0">
                <a:cs typeface="Open Sans Light"/>
              </a:rPr>
              <a:t>n</a:t>
            </a:r>
            <a:r>
              <a:rPr b="0" dirty="0">
                <a:cs typeface="Open Sans Light"/>
              </a:rPr>
              <a:t>e z </a:t>
            </a:r>
            <a:r>
              <a:rPr b="0" spc="-15" dirty="0">
                <a:cs typeface="Open Sans Light"/>
              </a:rPr>
              <a:t>dz</a:t>
            </a:r>
            <a:r>
              <a:rPr b="0" spc="-20" dirty="0">
                <a:cs typeface="Open Sans Light"/>
              </a:rPr>
              <a:t>i</a:t>
            </a:r>
            <a:r>
              <a:rPr b="0" spc="20" dirty="0">
                <a:cs typeface="Open Sans Light"/>
              </a:rPr>
              <a:t>a</a:t>
            </a:r>
            <a:r>
              <a:rPr b="0" spc="-5" dirty="0">
                <a:cs typeface="Open Sans Light"/>
              </a:rPr>
              <a:t>ł</a:t>
            </a:r>
            <a:r>
              <a:rPr b="0" spc="-15" dirty="0">
                <a:cs typeface="Open Sans Light"/>
              </a:rPr>
              <a:t>an</a:t>
            </a:r>
            <a:r>
              <a:rPr b="0" spc="-10" dirty="0">
                <a:cs typeface="Open Sans Light"/>
              </a:rPr>
              <a:t>i</a:t>
            </a:r>
            <a:r>
              <a:rPr b="0" spc="-15" dirty="0">
                <a:cs typeface="Open Sans Light"/>
              </a:rPr>
              <a:t>e</a:t>
            </a:r>
            <a:r>
              <a:rPr b="0" spc="-10" dirty="0">
                <a:cs typeface="Open Sans Light"/>
              </a:rPr>
              <a:t>m</a:t>
            </a:r>
            <a:r>
              <a:rPr b="0" dirty="0">
                <a:cs typeface="Open Sans Light"/>
              </a:rPr>
              <a:t>. </a:t>
            </a:r>
            <a:r>
              <a:rPr b="0" spc="-20" dirty="0">
                <a:cs typeface="Open Sans Light"/>
              </a:rPr>
              <a:t>N</a:t>
            </a:r>
            <a:r>
              <a:rPr b="0" spc="-10" dirty="0">
                <a:cs typeface="Open Sans Light"/>
              </a:rPr>
              <a:t>a</a:t>
            </a:r>
            <a:r>
              <a:rPr b="0" spc="-5" dirty="0">
                <a:cs typeface="Open Sans Light"/>
              </a:rPr>
              <a:t>s</a:t>
            </a:r>
            <a:r>
              <a:rPr b="0" spc="-40" dirty="0">
                <a:cs typeface="Open Sans Light"/>
              </a:rPr>
              <a:t>z</a:t>
            </a:r>
            <a:r>
              <a:rPr b="0" dirty="0">
                <a:cs typeface="Open Sans Light"/>
              </a:rPr>
              <a:t>e </a:t>
            </a:r>
            <a:r>
              <a:rPr b="0" spc="-10" dirty="0">
                <a:cs typeface="Open Sans Light"/>
              </a:rPr>
              <a:t>m</a:t>
            </a:r>
            <a:r>
              <a:rPr b="0" spc="25" dirty="0">
                <a:cs typeface="Open Sans Light"/>
              </a:rPr>
              <a:t>y</a:t>
            </a:r>
            <a:r>
              <a:rPr b="0" spc="-10" dirty="0">
                <a:cs typeface="Open Sans Light"/>
              </a:rPr>
              <a:t>ś</a:t>
            </a:r>
            <a:r>
              <a:rPr b="0" spc="-15" dirty="0">
                <a:cs typeface="Open Sans Light"/>
              </a:rPr>
              <a:t>l</a:t>
            </a:r>
            <a:r>
              <a:rPr b="0" dirty="0">
                <a:cs typeface="Open Sans Light"/>
              </a:rPr>
              <a:t>i </a:t>
            </a:r>
            <a:r>
              <a:rPr b="0" spc="-10" dirty="0">
                <a:cs typeface="Open Sans Light"/>
              </a:rPr>
              <a:t>mo</a:t>
            </a:r>
            <a:r>
              <a:rPr b="0" spc="-5" dirty="0">
                <a:cs typeface="Open Sans Light"/>
              </a:rPr>
              <a:t>g</a:t>
            </a:r>
            <a:r>
              <a:rPr b="0" dirty="0">
                <a:cs typeface="Open Sans Light"/>
              </a:rPr>
              <a:t>ą </a:t>
            </a:r>
            <a:r>
              <a:rPr b="0" spc="-10" dirty="0">
                <a:cs typeface="Open Sans Light"/>
              </a:rPr>
              <a:t>dop</a:t>
            </a:r>
            <a:r>
              <a:rPr b="0" spc="-15" dirty="0">
                <a:cs typeface="Open Sans Light"/>
              </a:rPr>
              <a:t>in</a:t>
            </a:r>
            <a:r>
              <a:rPr b="0" spc="-25" dirty="0">
                <a:cs typeface="Open Sans Light"/>
              </a:rPr>
              <a:t>g</a:t>
            </a:r>
            <a:r>
              <a:rPr b="0" spc="-10" dirty="0">
                <a:cs typeface="Open Sans Light"/>
              </a:rPr>
              <a:t>o</a:t>
            </a:r>
            <a:r>
              <a:rPr b="0" spc="-5" dirty="0">
                <a:cs typeface="Open Sans Light"/>
              </a:rPr>
              <a:t>wa</a:t>
            </a:r>
            <a:r>
              <a:rPr b="0" dirty="0">
                <a:cs typeface="Open Sans Light"/>
              </a:rPr>
              <a:t>ć </a:t>
            </a:r>
            <a:r>
              <a:rPr b="0" spc="-10" dirty="0">
                <a:cs typeface="Open Sans Light"/>
              </a:rPr>
              <a:t>d</a:t>
            </a:r>
            <a:r>
              <a:rPr b="0" dirty="0">
                <a:cs typeface="Open Sans Light"/>
              </a:rPr>
              <a:t>o </a:t>
            </a:r>
            <a:r>
              <a:rPr b="0" spc="-15">
                <a:cs typeface="Open Sans Light"/>
              </a:rPr>
              <a:t>dz</a:t>
            </a:r>
            <a:r>
              <a:rPr b="0" spc="-20">
                <a:cs typeface="Open Sans Light"/>
              </a:rPr>
              <a:t>i</a:t>
            </a:r>
            <a:r>
              <a:rPr b="0" spc="20">
                <a:cs typeface="Open Sans Light"/>
              </a:rPr>
              <a:t>a</a:t>
            </a:r>
            <a:r>
              <a:rPr b="0" spc="-5">
                <a:cs typeface="Open Sans Light"/>
              </a:rPr>
              <a:t>ł</a:t>
            </a:r>
            <a:r>
              <a:rPr b="0" spc="-15">
                <a:cs typeface="Open Sans Light"/>
              </a:rPr>
              <a:t>an</a:t>
            </a:r>
            <a:r>
              <a:rPr b="0" spc="-20">
                <a:cs typeface="Open Sans Light"/>
              </a:rPr>
              <a:t>i</a:t>
            </a:r>
            <a:r>
              <a:rPr b="0">
                <a:cs typeface="Open Sans Light"/>
              </a:rPr>
              <a:t>a </a:t>
            </a:r>
            <a:r>
              <a:rPr b="0" spc="-15">
                <a:cs typeface="Open Sans Light"/>
              </a:rPr>
              <a:t>lu</a:t>
            </a:r>
            <a:r>
              <a:rPr b="0">
                <a:cs typeface="Open Sans Light"/>
              </a:rPr>
              <a:t>b</a:t>
            </a:r>
            <a:r>
              <a:rPr lang="pl-PL" dirty="0">
                <a:cs typeface="Open Sans Light"/>
              </a:rPr>
              <a:t> </a:t>
            </a:r>
            <a:r>
              <a:rPr b="0" spc="-5">
                <a:cs typeface="Open Sans Light"/>
              </a:rPr>
              <a:t>„p</a:t>
            </a:r>
            <a:r>
              <a:rPr b="0">
                <a:cs typeface="Open Sans Light"/>
              </a:rPr>
              <a:t>o</a:t>
            </a:r>
            <a:r>
              <a:rPr b="0" spc="-10">
                <a:cs typeface="Open Sans Light"/>
              </a:rPr>
              <a:t>dc</a:t>
            </a:r>
            <a:r>
              <a:rPr b="0" spc="-15">
                <a:cs typeface="Open Sans Light"/>
              </a:rPr>
              <a:t>in</a:t>
            </a:r>
            <a:r>
              <a:rPr b="0" spc="-5">
                <a:cs typeface="Open Sans Light"/>
              </a:rPr>
              <a:t>a</a:t>
            </a:r>
            <a:r>
              <a:rPr b="0">
                <a:cs typeface="Open Sans Light"/>
              </a:rPr>
              <a:t>ć</a:t>
            </a:r>
            <a:r>
              <a:rPr b="0" spc="-5">
                <a:cs typeface="Open Sans Light"/>
              </a:rPr>
              <a:t> </a:t>
            </a:r>
            <a:r>
              <a:rPr b="0" spc="-20" dirty="0">
                <a:cs typeface="Open Sans Light"/>
              </a:rPr>
              <a:t>s</a:t>
            </a:r>
            <a:r>
              <a:rPr b="0" spc="15" dirty="0">
                <a:cs typeface="Open Sans Light"/>
              </a:rPr>
              <a:t>k</a:t>
            </a:r>
            <a:r>
              <a:rPr b="0" spc="20" dirty="0">
                <a:cs typeface="Open Sans Light"/>
              </a:rPr>
              <a:t>r</a:t>
            </a:r>
            <a:r>
              <a:rPr b="0" spc="50" dirty="0">
                <a:cs typeface="Open Sans Light"/>
              </a:rPr>
              <a:t>z</a:t>
            </a:r>
            <a:r>
              <a:rPr b="0" spc="-5" dirty="0">
                <a:cs typeface="Open Sans Light"/>
              </a:rPr>
              <a:t>y</a:t>
            </a:r>
            <a:r>
              <a:rPr b="0" spc="15" dirty="0">
                <a:cs typeface="Open Sans Light"/>
              </a:rPr>
              <a:t>d</a:t>
            </a:r>
            <a:r>
              <a:rPr b="0" spc="-5" dirty="0">
                <a:cs typeface="Open Sans Light"/>
              </a:rPr>
              <a:t>ł</a:t>
            </a:r>
            <a:r>
              <a:rPr b="0" spc="-10" dirty="0">
                <a:cs typeface="Open Sans Light"/>
              </a:rPr>
              <a:t>a</a:t>
            </a:r>
            <a:r>
              <a:rPr b="0" dirty="0">
                <a:cs typeface="Open Sans Light"/>
              </a:rPr>
              <a:t>.</a:t>
            </a:r>
            <a:endParaRPr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  <a:buClr>
                <a:srgbClr val="00B0F0"/>
              </a:buClr>
            </a:pPr>
            <a:r>
              <a:rPr b="1" spc="-20" dirty="0">
                <a:cs typeface="Open Sans"/>
              </a:rPr>
              <a:t>S</a:t>
            </a:r>
            <a:r>
              <a:rPr b="1" spc="25" dirty="0">
                <a:cs typeface="Open Sans"/>
              </a:rPr>
              <a:t>i</a:t>
            </a:r>
            <a:r>
              <a:rPr b="1" spc="65" dirty="0">
                <a:cs typeface="Open Sans"/>
              </a:rPr>
              <a:t>ł</a:t>
            </a:r>
            <a:r>
              <a:rPr b="1" dirty="0">
                <a:cs typeface="Open Sans"/>
              </a:rPr>
              <a:t>y</a:t>
            </a:r>
            <a:r>
              <a:rPr b="1" spc="-5" dirty="0">
                <a:cs typeface="Open Sans"/>
              </a:rPr>
              <a:t> </a:t>
            </a:r>
            <a:r>
              <a:rPr b="1" spc="10" dirty="0">
                <a:cs typeface="Open Sans"/>
              </a:rPr>
              <a:t>k</a:t>
            </a:r>
            <a:r>
              <a:rPr b="1" spc="-20" dirty="0">
                <a:cs typeface="Open Sans"/>
              </a:rPr>
              <a:t>i</a:t>
            </a:r>
            <a:r>
              <a:rPr b="1" spc="-10" dirty="0">
                <a:cs typeface="Open Sans"/>
              </a:rPr>
              <a:t>e</a:t>
            </a:r>
            <a:r>
              <a:rPr b="1" spc="10" dirty="0">
                <a:cs typeface="Open Sans"/>
              </a:rPr>
              <a:t>r</a:t>
            </a:r>
            <a:r>
              <a:rPr b="1" spc="-15" dirty="0">
                <a:cs typeface="Open Sans"/>
              </a:rPr>
              <a:t>u</a:t>
            </a:r>
            <a:r>
              <a:rPr b="1" spc="-20" dirty="0">
                <a:cs typeface="Open Sans"/>
              </a:rPr>
              <a:t>j</a:t>
            </a:r>
            <a:r>
              <a:rPr b="1" spc="-10" dirty="0">
                <a:cs typeface="Open Sans"/>
              </a:rPr>
              <a:t>ą</a:t>
            </a:r>
            <a:r>
              <a:rPr b="1" spc="-25" dirty="0">
                <a:cs typeface="Open Sans"/>
              </a:rPr>
              <a:t>c</a:t>
            </a:r>
            <a:r>
              <a:rPr b="1" dirty="0">
                <a:cs typeface="Open Sans"/>
              </a:rPr>
              <a:t>e</a:t>
            </a:r>
            <a:r>
              <a:rPr b="1" spc="-5" dirty="0">
                <a:cs typeface="Open Sans"/>
              </a:rPr>
              <a:t> </a:t>
            </a:r>
            <a:r>
              <a:rPr b="1" spc="-15" dirty="0">
                <a:cs typeface="Open Sans"/>
              </a:rPr>
              <a:t>a</a:t>
            </a:r>
            <a:r>
              <a:rPr b="1" spc="50" dirty="0">
                <a:cs typeface="Open Sans"/>
              </a:rPr>
              <a:t>k</a:t>
            </a:r>
            <a:r>
              <a:rPr b="1" spc="70" dirty="0">
                <a:cs typeface="Open Sans"/>
              </a:rPr>
              <a:t>t</a:t>
            </a:r>
            <a:r>
              <a:rPr b="1" spc="80" dirty="0">
                <a:cs typeface="Open Sans"/>
              </a:rPr>
              <a:t>y</a:t>
            </a:r>
            <a:r>
              <a:rPr b="1" spc="10" dirty="0">
                <a:cs typeface="Open Sans"/>
              </a:rPr>
              <a:t>w</a:t>
            </a:r>
            <a:r>
              <a:rPr b="1" spc="-10" dirty="0">
                <a:cs typeface="Open Sans"/>
              </a:rPr>
              <a:t>n</a:t>
            </a:r>
            <a:r>
              <a:rPr b="1" spc="-5" dirty="0">
                <a:cs typeface="Open Sans"/>
              </a:rPr>
              <a:t>o</a:t>
            </a:r>
            <a:r>
              <a:rPr b="1" dirty="0">
                <a:cs typeface="Open Sans"/>
              </a:rPr>
              <a:t>ś</a:t>
            </a:r>
            <a:r>
              <a:rPr b="1" spc="-10" dirty="0">
                <a:cs typeface="Open Sans"/>
              </a:rPr>
              <a:t>c</a:t>
            </a:r>
            <a:r>
              <a:rPr b="1" spc="-20" dirty="0">
                <a:cs typeface="Open Sans"/>
              </a:rPr>
              <a:t>i</a:t>
            </a:r>
            <a:r>
              <a:rPr b="1" dirty="0">
                <a:cs typeface="Open Sans"/>
              </a:rPr>
              <a:t>ą </a:t>
            </a:r>
            <a:r>
              <a:rPr b="1" spc="20" dirty="0">
                <a:cs typeface="Open Sans"/>
              </a:rPr>
              <a:t>c</a:t>
            </a:r>
            <a:r>
              <a:rPr b="1" spc="-10" dirty="0">
                <a:cs typeface="Open Sans"/>
              </a:rPr>
              <a:t>z</a:t>
            </a:r>
            <a:r>
              <a:rPr b="1" spc="35" dirty="0">
                <a:cs typeface="Open Sans"/>
              </a:rPr>
              <a:t>ł</a:t>
            </a:r>
            <a:r>
              <a:rPr b="1" spc="-10" dirty="0">
                <a:cs typeface="Open Sans"/>
              </a:rPr>
              <a:t>o</a:t>
            </a:r>
            <a:r>
              <a:rPr b="1" spc="10" dirty="0">
                <a:cs typeface="Open Sans"/>
              </a:rPr>
              <a:t>w</a:t>
            </a:r>
            <a:r>
              <a:rPr b="1" spc="-20" dirty="0">
                <a:cs typeface="Open Sans"/>
              </a:rPr>
              <a:t>i</a:t>
            </a:r>
            <a:r>
              <a:rPr b="1" spc="-10" dirty="0">
                <a:cs typeface="Open Sans"/>
              </a:rPr>
              <a:t>e</a:t>
            </a:r>
            <a:r>
              <a:rPr b="1" dirty="0">
                <a:cs typeface="Open Sans"/>
              </a:rPr>
              <a:t>k</a:t>
            </a:r>
            <a:r>
              <a:rPr b="1" spc="-35" dirty="0">
                <a:cs typeface="Open Sans"/>
              </a:rPr>
              <a:t>a</a:t>
            </a:r>
            <a:r>
              <a:rPr b="1" dirty="0">
                <a:cs typeface="Open Sans"/>
              </a:rPr>
              <a:t>:</a:t>
            </a:r>
            <a:endParaRPr b="1">
              <a:cs typeface="Open Sans"/>
            </a:endParaRPr>
          </a:p>
          <a:p>
            <a:pPr marL="732155" indent="-360045">
              <a:lnSpc>
                <a:spcPct val="100000"/>
              </a:lnSpc>
              <a:spcBef>
                <a:spcPts val="39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spc="-20" dirty="0">
                <a:cs typeface="Open Sans Light"/>
              </a:rPr>
              <a:t>s</a:t>
            </a:r>
            <a:r>
              <a:rPr b="0" spc="15" dirty="0">
                <a:cs typeface="Open Sans Light"/>
              </a:rPr>
              <a:t>i</a:t>
            </a:r>
            <a:r>
              <a:rPr b="0" spc="-5" dirty="0">
                <a:cs typeface="Open Sans Light"/>
              </a:rPr>
              <a:t>ł</a:t>
            </a:r>
            <a:r>
              <a:rPr b="0" dirty="0">
                <a:cs typeface="Open Sans Light"/>
              </a:rPr>
              <a:t>a </a:t>
            </a:r>
            <a:r>
              <a:rPr b="0" spc="-10" dirty="0">
                <a:cs typeface="Open Sans Light"/>
              </a:rPr>
              <a:t>o</a:t>
            </a:r>
            <a:r>
              <a:rPr b="0" spc="-5" dirty="0">
                <a:cs typeface="Open Sans Light"/>
              </a:rPr>
              <a:t>s</a:t>
            </a:r>
            <a:r>
              <a:rPr b="0" spc="-10" dirty="0">
                <a:cs typeface="Open Sans Light"/>
              </a:rPr>
              <a:t>ob</a:t>
            </a:r>
            <a:r>
              <a:rPr b="0" spc="-15" dirty="0">
                <a:cs typeface="Open Sans Light"/>
              </a:rPr>
              <a:t>i</a:t>
            </a:r>
            <a:r>
              <a:rPr b="0" spc="30" dirty="0">
                <a:cs typeface="Open Sans Light"/>
              </a:rPr>
              <a:t>s</a:t>
            </a:r>
            <a:r>
              <a:rPr b="0" spc="50" dirty="0">
                <a:cs typeface="Open Sans Light"/>
              </a:rPr>
              <a:t>t</a:t>
            </a:r>
            <a:r>
              <a:rPr b="0" spc="-10" dirty="0">
                <a:cs typeface="Open Sans Light"/>
              </a:rPr>
              <a:t>yc</a:t>
            </a:r>
            <a:r>
              <a:rPr b="0" dirty="0">
                <a:cs typeface="Open Sans Light"/>
              </a:rPr>
              <a:t>h </a:t>
            </a:r>
            <a:r>
              <a:rPr b="0" spc="-5" dirty="0">
                <a:cs typeface="Open Sans Light"/>
              </a:rPr>
              <a:t>p</a:t>
            </a:r>
            <a:r>
              <a:rPr b="0" spc="-15" dirty="0">
                <a:cs typeface="Open Sans Light"/>
              </a:rPr>
              <a:t>o</a:t>
            </a:r>
            <a:r>
              <a:rPr b="0" dirty="0">
                <a:cs typeface="Open Sans Light"/>
              </a:rPr>
              <a:t>t</a:t>
            </a:r>
            <a:r>
              <a:rPr b="0" spc="20" dirty="0">
                <a:cs typeface="Open Sans Light"/>
              </a:rPr>
              <a:t>r</a:t>
            </a:r>
            <a:r>
              <a:rPr b="0" spc="-40" dirty="0">
                <a:cs typeface="Open Sans Light"/>
              </a:rPr>
              <a:t>z</a:t>
            </a:r>
            <a:r>
              <a:rPr b="0" spc="-15" dirty="0">
                <a:cs typeface="Open Sans Light"/>
              </a:rPr>
              <a:t>eb</a:t>
            </a:r>
            <a:r>
              <a:rPr b="0" dirty="0">
                <a:cs typeface="Open Sans Light"/>
              </a:rPr>
              <a:t>,</a:t>
            </a:r>
            <a:endParaRPr>
              <a:cs typeface="Open Sans Light"/>
            </a:endParaRPr>
          </a:p>
          <a:p>
            <a:pPr marL="732155" indent="-360045">
              <a:lnSpc>
                <a:spcPct val="100000"/>
              </a:lnSpc>
              <a:spcBef>
                <a:spcPts val="44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spc="-20" dirty="0">
                <a:cs typeface="Open Sans Light"/>
              </a:rPr>
              <a:t>s</a:t>
            </a:r>
            <a:r>
              <a:rPr b="0" spc="15" dirty="0">
                <a:cs typeface="Open Sans Light"/>
              </a:rPr>
              <a:t>i</a:t>
            </a:r>
            <a:r>
              <a:rPr b="0" spc="-5" dirty="0">
                <a:cs typeface="Open Sans Light"/>
              </a:rPr>
              <a:t>ł</a:t>
            </a:r>
            <a:r>
              <a:rPr b="0" dirty="0">
                <a:cs typeface="Open Sans Light"/>
              </a:rPr>
              <a:t>a </a:t>
            </a:r>
            <a:r>
              <a:rPr b="0" spc="-10" dirty="0">
                <a:cs typeface="Open Sans Light"/>
              </a:rPr>
              <a:t>no</a:t>
            </a:r>
            <a:r>
              <a:rPr b="0" spc="5" dirty="0">
                <a:cs typeface="Open Sans Light"/>
              </a:rPr>
              <a:t>r</a:t>
            </a:r>
            <a:r>
              <a:rPr b="0" dirty="0">
                <a:cs typeface="Open Sans Light"/>
              </a:rPr>
              <a:t>m i </a:t>
            </a:r>
            <a:r>
              <a:rPr b="0" spc="-5" dirty="0">
                <a:cs typeface="Open Sans Light"/>
              </a:rPr>
              <a:t>p</a:t>
            </a:r>
            <a:r>
              <a:rPr b="0" spc="-10" dirty="0">
                <a:cs typeface="Open Sans Light"/>
              </a:rPr>
              <a:t>o</a:t>
            </a:r>
            <a:r>
              <a:rPr b="0" spc="5" dirty="0">
                <a:cs typeface="Open Sans Light"/>
              </a:rPr>
              <a:t>w</a:t>
            </a:r>
            <a:r>
              <a:rPr b="0" spc="-15" dirty="0">
                <a:cs typeface="Open Sans Light"/>
              </a:rPr>
              <a:t>in</a:t>
            </a:r>
            <a:r>
              <a:rPr b="0" spc="-10" dirty="0">
                <a:cs typeface="Open Sans Light"/>
              </a:rPr>
              <a:t>no</a:t>
            </a:r>
            <a:r>
              <a:rPr b="0" dirty="0">
                <a:cs typeface="Open Sans Light"/>
              </a:rPr>
              <a:t>ś</a:t>
            </a:r>
            <a:r>
              <a:rPr b="0" spc="-10" dirty="0">
                <a:cs typeface="Open Sans Light"/>
              </a:rPr>
              <a:t>c</a:t>
            </a:r>
            <a:r>
              <a:rPr b="0" spc="-5" dirty="0">
                <a:cs typeface="Open Sans Light"/>
              </a:rPr>
              <a:t>i</a:t>
            </a:r>
            <a:r>
              <a:rPr b="0" dirty="0">
                <a:cs typeface="Open Sans Light"/>
              </a:rPr>
              <a:t>,</a:t>
            </a:r>
            <a:endParaRPr>
              <a:cs typeface="Open Sans Light"/>
            </a:endParaRPr>
          </a:p>
          <a:p>
            <a:pPr marL="732155" indent="-360045">
              <a:lnSpc>
                <a:spcPct val="100000"/>
              </a:lnSpc>
              <a:spcBef>
                <a:spcPts val="44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spc="-20" dirty="0">
                <a:cs typeface="Open Sans Light"/>
              </a:rPr>
              <a:t>s</a:t>
            </a:r>
            <a:r>
              <a:rPr b="0" spc="15" dirty="0">
                <a:cs typeface="Open Sans Light"/>
              </a:rPr>
              <a:t>i</a:t>
            </a:r>
            <a:r>
              <a:rPr b="0" spc="-5" dirty="0">
                <a:cs typeface="Open Sans Light"/>
              </a:rPr>
              <a:t>ł</a:t>
            </a:r>
            <a:r>
              <a:rPr b="0" dirty="0">
                <a:cs typeface="Open Sans Light"/>
              </a:rPr>
              <a:t>a</a:t>
            </a:r>
            <a:r>
              <a:rPr b="0" spc="-5" dirty="0">
                <a:cs typeface="Open Sans Light"/>
              </a:rPr>
              <a:t> </a:t>
            </a:r>
            <a:r>
              <a:rPr b="0" spc="-10" dirty="0">
                <a:cs typeface="Open Sans Light"/>
              </a:rPr>
              <a:t>d</a:t>
            </a:r>
            <a:r>
              <a:rPr b="0" spc="-5" dirty="0">
                <a:cs typeface="Open Sans Light"/>
              </a:rPr>
              <a:t>e</a:t>
            </a:r>
            <a:r>
              <a:rPr b="0" spc="55" dirty="0">
                <a:cs typeface="Open Sans Light"/>
              </a:rPr>
              <a:t>c</a:t>
            </a:r>
            <a:r>
              <a:rPr b="0" spc="35" dirty="0">
                <a:cs typeface="Open Sans Light"/>
              </a:rPr>
              <a:t>y</a:t>
            </a:r>
            <a:r>
              <a:rPr b="0" spc="-15" dirty="0">
                <a:cs typeface="Open Sans Light"/>
              </a:rPr>
              <a:t>zji.</a:t>
            </a:r>
            <a:endParaRPr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buClr>
                <a:srgbClr val="00B0F0"/>
              </a:buClr>
            </a:pPr>
            <a:r>
              <a:rPr b="1" spc="-20" dirty="0">
                <a:cs typeface="Open Sans"/>
              </a:rPr>
              <a:t>Pr</a:t>
            </a:r>
            <a:r>
              <a:rPr b="1" spc="-5" dirty="0">
                <a:cs typeface="Open Sans"/>
              </a:rPr>
              <a:t>o</a:t>
            </a:r>
            <a:r>
              <a:rPr b="1" spc="-15" dirty="0">
                <a:cs typeface="Open Sans"/>
              </a:rPr>
              <a:t>a</a:t>
            </a:r>
            <a:r>
              <a:rPr b="1" spc="50" dirty="0">
                <a:cs typeface="Open Sans"/>
              </a:rPr>
              <a:t>k</a:t>
            </a:r>
            <a:r>
              <a:rPr b="1" spc="70" dirty="0">
                <a:cs typeface="Open Sans"/>
              </a:rPr>
              <a:t>t</a:t>
            </a:r>
            <a:r>
              <a:rPr b="1" spc="80" dirty="0">
                <a:cs typeface="Open Sans"/>
              </a:rPr>
              <a:t>y</a:t>
            </a:r>
            <a:r>
              <a:rPr b="1" spc="10" dirty="0">
                <a:cs typeface="Open Sans"/>
              </a:rPr>
              <a:t>w</a:t>
            </a:r>
            <a:r>
              <a:rPr b="1" spc="-10" dirty="0">
                <a:cs typeface="Open Sans"/>
              </a:rPr>
              <a:t>n</a:t>
            </a:r>
            <a:r>
              <a:rPr b="1" spc="-5" dirty="0">
                <a:cs typeface="Open Sans"/>
              </a:rPr>
              <a:t>o</a:t>
            </a:r>
            <a:r>
              <a:rPr b="1" spc="5" dirty="0">
                <a:cs typeface="Open Sans"/>
              </a:rPr>
              <a:t>ść:</a:t>
            </a:r>
            <a:endParaRPr b="1">
              <a:cs typeface="Open Sans"/>
            </a:endParaRPr>
          </a:p>
          <a:p>
            <a:pPr marL="732155" indent="-360045">
              <a:lnSpc>
                <a:spcPct val="100000"/>
              </a:lnSpc>
              <a:spcBef>
                <a:spcPts val="39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dirty="0">
                <a:cs typeface="Open Sans Light"/>
              </a:rPr>
              <a:t>o</a:t>
            </a:r>
            <a:r>
              <a:rPr b="0" spc="-15" dirty="0">
                <a:cs typeface="Open Sans Light"/>
              </a:rPr>
              <a:t>d</a:t>
            </a:r>
            <a:r>
              <a:rPr b="0" spc="-5" dirty="0">
                <a:cs typeface="Open Sans Light"/>
              </a:rPr>
              <a:t>p</a:t>
            </a:r>
            <a:r>
              <a:rPr b="0" spc="-10" dirty="0">
                <a:cs typeface="Open Sans Light"/>
              </a:rPr>
              <a:t>o</a:t>
            </a:r>
            <a:r>
              <a:rPr b="0" spc="5" dirty="0">
                <a:cs typeface="Open Sans Light"/>
              </a:rPr>
              <a:t>w</a:t>
            </a:r>
            <a:r>
              <a:rPr b="0" spc="-10" dirty="0">
                <a:cs typeface="Open Sans Light"/>
              </a:rPr>
              <a:t>i</a:t>
            </a:r>
            <a:r>
              <a:rPr b="0" spc="-5" dirty="0">
                <a:cs typeface="Open Sans Light"/>
              </a:rPr>
              <a:t>e</a:t>
            </a:r>
            <a:r>
              <a:rPr b="0" spc="-15" dirty="0">
                <a:cs typeface="Open Sans Light"/>
              </a:rPr>
              <a:t>dz</a:t>
            </a:r>
            <a:r>
              <a:rPr b="0" spc="-20" dirty="0">
                <a:cs typeface="Open Sans Light"/>
              </a:rPr>
              <a:t>i</a:t>
            </a:r>
            <a:r>
              <a:rPr b="0" spc="-15" dirty="0">
                <a:cs typeface="Open Sans Light"/>
              </a:rPr>
              <a:t>al</a:t>
            </a:r>
            <a:r>
              <a:rPr b="0" spc="-10" dirty="0">
                <a:cs typeface="Open Sans Light"/>
              </a:rPr>
              <a:t>no</a:t>
            </a:r>
            <a:r>
              <a:rPr b="0" spc="5" dirty="0">
                <a:cs typeface="Open Sans Light"/>
              </a:rPr>
              <a:t>ś</a:t>
            </a:r>
            <a:r>
              <a:rPr b="0" dirty="0">
                <a:cs typeface="Open Sans Light"/>
              </a:rPr>
              <a:t>ć za </a:t>
            </a:r>
            <a:r>
              <a:rPr b="0" spc="25" dirty="0">
                <a:cs typeface="Open Sans Light"/>
              </a:rPr>
              <a:t>s</a:t>
            </a:r>
            <a:r>
              <a:rPr b="0" spc="-10" dirty="0">
                <a:cs typeface="Open Sans Light"/>
              </a:rPr>
              <a:t>w</a:t>
            </a:r>
            <a:r>
              <a:rPr b="0" spc="-15" dirty="0">
                <a:cs typeface="Open Sans Light"/>
              </a:rPr>
              <a:t>o</a:t>
            </a:r>
            <a:r>
              <a:rPr b="0" spc="-10" dirty="0">
                <a:cs typeface="Open Sans Light"/>
              </a:rPr>
              <a:t>j</a:t>
            </a:r>
            <a:r>
              <a:rPr b="0" dirty="0">
                <a:cs typeface="Open Sans Light"/>
              </a:rPr>
              <a:t>e </a:t>
            </a:r>
            <a:r>
              <a:rPr b="0" spc="50" dirty="0">
                <a:cs typeface="Open Sans Light"/>
              </a:rPr>
              <a:t>ż</a:t>
            </a:r>
            <a:r>
              <a:rPr b="0" spc="-10" dirty="0">
                <a:cs typeface="Open Sans Light"/>
              </a:rPr>
              <a:t>yci</a:t>
            </a:r>
            <a:r>
              <a:rPr b="0" spc="-20" dirty="0">
                <a:cs typeface="Open Sans Light"/>
              </a:rPr>
              <a:t>e</a:t>
            </a:r>
            <a:r>
              <a:rPr b="0" dirty="0">
                <a:cs typeface="Open Sans Light"/>
              </a:rPr>
              <a:t>,</a:t>
            </a:r>
            <a:endParaRPr>
              <a:cs typeface="Open Sans Light"/>
            </a:endParaRPr>
          </a:p>
          <a:p>
            <a:pPr marL="732155" indent="-360045">
              <a:lnSpc>
                <a:spcPct val="100000"/>
              </a:lnSpc>
              <a:spcBef>
                <a:spcPts val="44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spc="-15" dirty="0">
                <a:cs typeface="Open Sans Light"/>
              </a:rPr>
              <a:t>a</a:t>
            </a:r>
            <a:r>
              <a:rPr b="0" spc="60" dirty="0">
                <a:cs typeface="Open Sans Light"/>
              </a:rPr>
              <a:t>k</a:t>
            </a:r>
            <a:r>
              <a:rPr b="0" spc="50" dirty="0">
                <a:cs typeface="Open Sans Light"/>
              </a:rPr>
              <a:t>t</a:t>
            </a:r>
            <a:r>
              <a:rPr b="0" spc="70" dirty="0">
                <a:cs typeface="Open Sans Light"/>
              </a:rPr>
              <a:t>y</a:t>
            </a:r>
            <a:r>
              <a:rPr b="0" spc="5" dirty="0">
                <a:cs typeface="Open Sans Light"/>
              </a:rPr>
              <a:t>w</a:t>
            </a:r>
            <a:r>
              <a:rPr b="0" spc="-15" dirty="0">
                <a:cs typeface="Open Sans Light"/>
              </a:rPr>
              <a:t>n</a:t>
            </a:r>
            <a:r>
              <a:rPr b="0" dirty="0">
                <a:cs typeface="Open Sans Light"/>
              </a:rPr>
              <a:t>a</a:t>
            </a:r>
            <a:r>
              <a:rPr b="0" spc="-5" dirty="0">
                <a:cs typeface="Open Sans Light"/>
              </a:rPr>
              <a:t> p</a:t>
            </a:r>
            <a:r>
              <a:rPr b="0" spc="-10" dirty="0">
                <a:cs typeface="Open Sans Light"/>
              </a:rPr>
              <a:t>o</a:t>
            </a:r>
            <a:r>
              <a:rPr b="0" spc="30" dirty="0">
                <a:cs typeface="Open Sans Light"/>
              </a:rPr>
              <a:t>s</a:t>
            </a:r>
            <a:r>
              <a:rPr b="0" spc="15" dirty="0">
                <a:cs typeface="Open Sans Light"/>
              </a:rPr>
              <a:t>t</a:t>
            </a:r>
            <a:r>
              <a:rPr b="0" spc="-10" dirty="0">
                <a:cs typeface="Open Sans Light"/>
              </a:rPr>
              <a:t>a</a:t>
            </a:r>
            <a:r>
              <a:rPr b="0" spc="-5" dirty="0">
                <a:cs typeface="Open Sans Light"/>
              </a:rPr>
              <a:t>w</a:t>
            </a:r>
            <a:r>
              <a:rPr b="0" dirty="0">
                <a:cs typeface="Open Sans Light"/>
              </a:rPr>
              <a:t>a,</a:t>
            </a:r>
            <a:endParaRPr>
              <a:cs typeface="Open Sans Light"/>
            </a:endParaRPr>
          </a:p>
          <a:p>
            <a:pPr marL="732155" indent="-360045">
              <a:lnSpc>
                <a:spcPct val="100000"/>
              </a:lnSpc>
              <a:spcBef>
                <a:spcPts val="440"/>
              </a:spcBef>
              <a:buClr>
                <a:srgbClr val="00B0F0"/>
              </a:buClr>
              <a:buFont typeface="Arial" pitchFamily="34" charset="0"/>
              <a:buChar char="•"/>
              <a:tabLst>
                <a:tab pos="732790" algn="l"/>
              </a:tabLst>
            </a:pPr>
            <a:r>
              <a:rPr b="0" spc="5" dirty="0">
                <a:cs typeface="Open Sans Light"/>
              </a:rPr>
              <a:t>w</a:t>
            </a:r>
            <a:r>
              <a:rPr b="0" spc="-10" dirty="0">
                <a:cs typeface="Open Sans Light"/>
              </a:rPr>
              <a:t>i</a:t>
            </a:r>
            <a:r>
              <a:rPr b="0" spc="-15" dirty="0">
                <a:cs typeface="Open Sans Light"/>
              </a:rPr>
              <a:t>e</a:t>
            </a:r>
            <a:r>
              <a:rPr b="0" dirty="0">
                <a:cs typeface="Open Sans Light"/>
              </a:rPr>
              <a:t>m </a:t>
            </a:r>
            <a:r>
              <a:rPr b="0" spc="-15" dirty="0">
                <a:cs typeface="Open Sans Light"/>
              </a:rPr>
              <a:t>n</a:t>
            </a:r>
            <a:r>
              <a:rPr b="0" dirty="0">
                <a:cs typeface="Open Sans Light"/>
              </a:rPr>
              <a:t>a </a:t>
            </a:r>
            <a:r>
              <a:rPr b="0" spc="-30" dirty="0">
                <a:cs typeface="Open Sans Light"/>
              </a:rPr>
              <a:t>c</a:t>
            </a:r>
            <a:r>
              <a:rPr b="0" dirty="0">
                <a:cs typeface="Open Sans Light"/>
              </a:rPr>
              <a:t>o </a:t>
            </a:r>
            <a:r>
              <a:rPr b="0" spc="-15" dirty="0">
                <a:cs typeface="Open Sans Light"/>
              </a:rPr>
              <a:t>ma</a:t>
            </a:r>
            <a:r>
              <a:rPr b="0" dirty="0">
                <a:cs typeface="Open Sans Light"/>
              </a:rPr>
              <a:t>m </a:t>
            </a:r>
            <a:r>
              <a:rPr b="0" spc="5" dirty="0">
                <a:cs typeface="Open Sans Light"/>
              </a:rPr>
              <a:t>w</a:t>
            </a:r>
            <a:r>
              <a:rPr b="0" spc="40" dirty="0">
                <a:cs typeface="Open Sans Light"/>
              </a:rPr>
              <a:t>p</a:t>
            </a:r>
            <a:r>
              <a:rPr b="0" spc="60" dirty="0">
                <a:cs typeface="Open Sans Light"/>
              </a:rPr>
              <a:t>ł</a:t>
            </a:r>
            <a:r>
              <a:rPr b="0" spc="70" dirty="0">
                <a:cs typeface="Open Sans Light"/>
              </a:rPr>
              <a:t>y</a:t>
            </a:r>
            <a:r>
              <a:rPr b="0" spc="-45" dirty="0">
                <a:cs typeface="Open Sans Light"/>
              </a:rPr>
              <a:t>w</a:t>
            </a:r>
            <a:r>
              <a:rPr b="0" dirty="0">
                <a:cs typeface="Open Sans Light"/>
              </a:rPr>
              <a:t>.</a:t>
            </a:r>
            <a:endParaRPr>
              <a:cs typeface="Open Sans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Asertywność czy warto ?</a:t>
            </a: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Asertywna odmowa w pięciu krokach</a:t>
            </a:r>
          </a:p>
          <a:p>
            <a:pPr algn="ctr">
              <a:buNone/>
            </a:pPr>
            <a:endParaRPr lang="pl-PL" sz="3000" b="1" dirty="0"/>
          </a:p>
          <a:p>
            <a:pPr marL="624078" indent="-514350">
              <a:buAutoNum type="arabicPeriod"/>
            </a:pPr>
            <a:r>
              <a:rPr lang="pl-PL" sz="2600" dirty="0"/>
              <a:t>Wykaż zrozumienie dla rozmówcy</a:t>
            </a:r>
          </a:p>
          <a:p>
            <a:pPr marL="624078" indent="-514350">
              <a:buAutoNum type="arabicPeriod"/>
            </a:pPr>
            <a:r>
              <a:rPr lang="pl-PL" sz="2600" dirty="0"/>
              <a:t>Wypowiedz wyraźny komunikat odmowy (NIE ! )</a:t>
            </a:r>
          </a:p>
          <a:p>
            <a:pPr marL="624078" indent="-514350">
              <a:buAutoNum type="arabicPeriod"/>
            </a:pPr>
            <a:r>
              <a:rPr lang="pl-PL" sz="2600" dirty="0"/>
              <a:t>Powiedz czego nie zrobisz</a:t>
            </a:r>
          </a:p>
          <a:p>
            <a:pPr marL="624078" indent="-514350">
              <a:buAutoNum type="arabicPeriod"/>
            </a:pPr>
            <a:r>
              <a:rPr lang="pl-PL" sz="2600" dirty="0"/>
              <a:t>Podaj powody zgodne z własnymi przekonaniami</a:t>
            </a:r>
          </a:p>
          <a:p>
            <a:pPr marL="624078" indent="-514350">
              <a:buAutoNum type="arabicPeriod"/>
            </a:pPr>
            <a:r>
              <a:rPr lang="pl-PL" sz="2600" dirty="0"/>
              <a:t>Zaproponuj rozmówcy pomoc lub alternatywne działania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Praca z krytyką </a:t>
            </a:r>
          </a:p>
        </p:txBody>
      </p:sp>
      <p:pic>
        <p:nvPicPr>
          <p:cNvPr id="9" name="Symbol zastępczy zawartości 3" descr="bullying-3096216__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215106" cy="397873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Praca z krytyką 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Demaskowanie intencji</a:t>
            </a:r>
          </a:p>
          <a:p>
            <a:pPr>
              <a:buNone/>
            </a:pPr>
            <a:r>
              <a:rPr lang="pl-PL" dirty="0">
                <a:solidFill>
                  <a:srgbClr val="00B0F0"/>
                </a:solidFill>
              </a:rPr>
              <a:t>( Mówisz, że [parafraza] czy dobrze rozumiem, że chcesz powiedzieć, że… [ujawnione znaczenie] )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Jujitsu </a:t>
            </a:r>
          </a:p>
          <a:p>
            <a:pPr>
              <a:buNone/>
            </a:pPr>
            <a:r>
              <a:rPr lang="pl-PL" dirty="0">
                <a:solidFill>
                  <a:srgbClr val="00B0F0"/>
                </a:solidFill>
              </a:rPr>
              <a:t>( Cieszę się, że zwróciłeś na to uwagę to bardzo ważne. Jednocześnie uważam…)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Konkretyzowanie</a:t>
            </a:r>
          </a:p>
          <a:p>
            <a:pPr>
              <a:buNone/>
            </a:pPr>
            <a:r>
              <a:rPr lang="pl-PL" dirty="0">
                <a:solidFill>
                  <a:srgbClr val="00B0F0"/>
                </a:solidFill>
              </a:rPr>
              <a:t>( Uważasz, że [ parafraza ] a o co konkretnie masz na myśli…)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Wywieranie wpływu czy manipulacja…</a:t>
            </a:r>
          </a:p>
        </p:txBody>
      </p:sp>
      <p:pic>
        <p:nvPicPr>
          <p:cNvPr id="9" name="Picture 2" descr="C:\Users\a\Desktop\conference-2705706__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89363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Wywieranie wpływu czy manipulacja…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5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solidFill>
                  <a:srgbClr val="00B050"/>
                </a:solidFill>
              </a:rPr>
              <a:t>Wywieranie wpływu, czy wpływ społeczny to działania mające na celu przekonanie osoby do zrobienia czegoś lub zaakceptowania naszego punktu widzenia, przekonania czy emocji. Wywieranie wpływu jest realizowane z szacunkiem dla obu perspektyw i jawnością intencji.</a:t>
            </a:r>
          </a:p>
          <a:p>
            <a:pPr>
              <a:buNone/>
            </a:pPr>
            <a:endParaRPr lang="pl-PL" sz="2800" dirty="0">
              <a:solidFill>
                <a:srgbClr val="00B050"/>
              </a:solidFill>
            </a:endParaRPr>
          </a:p>
          <a:p>
            <a:r>
              <a:rPr lang="pl-PL" sz="2800" dirty="0">
                <a:solidFill>
                  <a:srgbClr val="FF0000"/>
                </a:solidFill>
              </a:rPr>
              <a:t>Manipulacja jest formą wywierania wpływu i ma miejsce wtedy, gdy osoba manipulowana nie wie, że ktoś na nią wpływa, a manipulator działa świadomie i zazwyczaj ma jakiś cel do osiągnięcia, który jednocześnie bywa niekorzystny dla drugiej strony.</a:t>
            </a:r>
          </a:p>
          <a:p>
            <a:pPr>
              <a:buNone/>
            </a:pPr>
            <a:endParaRPr lang="pl-PL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</p:spPr>
        <p:txBody>
          <a:bodyPr/>
          <a:lstStyle/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Wybrane teorie wyjaśniające powstawanie agresji</a:t>
            </a:r>
          </a:p>
          <a:p>
            <a:pPr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r>
              <a:rPr lang="pl-PL" dirty="0"/>
              <a:t> Instynkt</a:t>
            </a:r>
          </a:p>
          <a:p>
            <a:r>
              <a:rPr lang="pl-PL" dirty="0"/>
              <a:t> Nabyty popęd</a:t>
            </a:r>
          </a:p>
          <a:p>
            <a:r>
              <a:rPr lang="pl-PL" dirty="0"/>
              <a:t> Efekt uczenia się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Wywieranie wpływu czy manipulacja…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Manipulacja zakłada także:</a:t>
            </a:r>
          </a:p>
          <a:p>
            <a:pPr>
              <a:buNone/>
            </a:pPr>
            <a:endParaRPr lang="pl-PL" sz="2800" dirty="0">
              <a:solidFill>
                <a:srgbClr val="FF0000"/>
              </a:solidFill>
            </a:endParaRPr>
          </a:p>
          <a:p>
            <a:r>
              <a:rPr lang="pl-PL" sz="2800" dirty="0">
                <a:solidFill>
                  <a:srgbClr val="FF0000"/>
                </a:solidFill>
              </a:rPr>
              <a:t>Zniekształcanie lub wymyślanie faktów korzystnych dla działań manipulacyjnych</a:t>
            </a:r>
          </a:p>
          <a:p>
            <a:r>
              <a:rPr lang="pl-PL" sz="2800" dirty="0">
                <a:solidFill>
                  <a:srgbClr val="FF0000"/>
                </a:solidFill>
              </a:rPr>
              <a:t>Wykorzystywanie ludzkich słabości </a:t>
            </a:r>
          </a:p>
          <a:p>
            <a:r>
              <a:rPr lang="pl-PL" sz="2800" dirty="0">
                <a:solidFill>
                  <a:srgbClr val="FF0000"/>
                </a:solidFill>
              </a:rPr>
              <a:t>Obiecywanie rzeczy niemożliwych do wykonania</a:t>
            </a:r>
          </a:p>
          <a:p>
            <a:r>
              <a:rPr lang="pl-PL" sz="2800" dirty="0">
                <a:solidFill>
                  <a:srgbClr val="FF0000"/>
                </a:solidFill>
              </a:rPr>
              <a:t>Tworzenie iluzji wspólnych celów</a:t>
            </a:r>
          </a:p>
          <a:p>
            <a:r>
              <a:rPr lang="pl-PL" sz="2800" dirty="0">
                <a:solidFill>
                  <a:srgbClr val="FF0000"/>
                </a:solidFill>
              </a:rPr>
              <a:t>Udawanie przychylności, prawienie fałszywych, nieszczerych komplementów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Wywieranie wpływu czy manipulacja…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000" b="1" dirty="0">
                <a:solidFill>
                  <a:srgbClr val="00B0F0"/>
                </a:solidFill>
              </a:rPr>
              <a:t>Robert Cialdini i jego 6 reguł wpływu społecznego:</a:t>
            </a:r>
          </a:p>
          <a:p>
            <a:pPr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r>
              <a:rPr lang="pl-PL" sz="3000" dirty="0"/>
              <a:t>Autorytet</a:t>
            </a:r>
          </a:p>
          <a:p>
            <a:r>
              <a:rPr lang="pl-PL" sz="3000" dirty="0"/>
              <a:t>Społeczny dowód słuszności</a:t>
            </a:r>
          </a:p>
          <a:p>
            <a:r>
              <a:rPr lang="pl-PL" sz="3000" dirty="0"/>
              <a:t>Sympatia i lubienie</a:t>
            </a:r>
          </a:p>
          <a:p>
            <a:r>
              <a:rPr lang="pl-PL" sz="3000" dirty="0"/>
              <a:t>Niedostępność</a:t>
            </a:r>
          </a:p>
          <a:p>
            <a:r>
              <a:rPr lang="pl-PL" sz="3000" dirty="0"/>
              <a:t>Wzajemność</a:t>
            </a:r>
          </a:p>
          <a:p>
            <a:r>
              <a:rPr lang="pl-PL" sz="3000" dirty="0"/>
              <a:t>Zaangażowanie i konsekwencja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Wywieranie wpływu czy manipulacja…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Inne techniki manipulacji </a:t>
            </a:r>
          </a:p>
          <a:p>
            <a:pPr algn="ctr">
              <a:buNone/>
            </a:pPr>
            <a:endParaRPr lang="pl-PL" sz="2800" dirty="0">
              <a:solidFill>
                <a:srgbClr val="00B0F0"/>
              </a:solidFill>
            </a:endParaRPr>
          </a:p>
          <a:p>
            <a:r>
              <a:rPr lang="pl-PL" sz="2800" dirty="0"/>
              <a:t>Tworzenie pozytywnego nastrój</a:t>
            </a:r>
          </a:p>
          <a:p>
            <a:r>
              <a:rPr lang="pl-PL" sz="2800" dirty="0"/>
              <a:t>Efekt rozcieńczenia </a:t>
            </a:r>
          </a:p>
          <a:p>
            <a:r>
              <a:rPr lang="pl-PL" sz="2800" dirty="0"/>
              <a:t>Podnoszenie wartości drugiej strony</a:t>
            </a:r>
          </a:p>
          <a:p>
            <a:r>
              <a:rPr lang="pl-PL" sz="2800" dirty="0"/>
              <a:t>Wywoływanie poczucia winy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solidFill>
                  <a:srgbClr val="FF0000"/>
                </a:solidFill>
              </a:rPr>
            </a:br>
            <a:r>
              <a:rPr lang="pl-PL" sz="4000" b="1" dirty="0"/>
              <a:t>KONFLIKT</a:t>
            </a:r>
            <a:br>
              <a:rPr lang="pl-PL" sz="3600" dirty="0">
                <a:solidFill>
                  <a:srgbClr val="FF0000"/>
                </a:solidFill>
              </a:rPr>
            </a:br>
            <a:endParaRPr lang="pl-PL" sz="3600" b="1" dirty="0"/>
          </a:p>
        </p:txBody>
      </p:sp>
      <p:pic>
        <p:nvPicPr>
          <p:cNvPr id="1026" name="Picture 2" descr="C:\Users\a\Downloads\angry-3233158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1695545"/>
            <a:ext cx="5852160" cy="385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Konflikt nie taki straszny…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>
                <a:solidFill>
                  <a:srgbClr val="00B0F0"/>
                </a:solidFill>
              </a:rPr>
              <a:t>Konflikt</a:t>
            </a:r>
            <a:r>
              <a:rPr lang="pl-PL" dirty="0"/>
              <a:t> – niezgodność interesów, sprzeczność, antagonizm, spór, zatarg.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Jednocześnie warto pamiętać, że:</a:t>
            </a:r>
          </a:p>
          <a:p>
            <a:endParaRPr lang="pl-PL" dirty="0"/>
          </a:p>
          <a:p>
            <a:pPr marL="109728" indent="0">
              <a:buNone/>
            </a:pPr>
            <a:r>
              <a:rPr lang="pl-PL" dirty="0"/>
              <a:t>1. Konflikt jest naturalnym elementem ludzkich relacji i z racji tego nie powinien być traktowany jako, coś negatywnego </a:t>
            </a:r>
          </a:p>
          <a:p>
            <a:endParaRPr lang="pl-PL" dirty="0"/>
          </a:p>
          <a:p>
            <a:pPr marL="109728" indent="0">
              <a:buNone/>
            </a:pPr>
            <a:r>
              <a:rPr lang="pl-PL" dirty="0"/>
              <a:t>2. Konflikt jest odmiennym spojrzeniem na to samo zjawisko, konfrontując odmienne spojrzenia można więc uzyskać nowe rozwiązanie</a:t>
            </a:r>
          </a:p>
          <a:p>
            <a:pPr marL="109728" indent="0">
              <a:buNone/>
            </a:pPr>
            <a:endParaRPr lang="pl-PL" dirty="0"/>
          </a:p>
          <a:p>
            <a:pPr marL="109728" indent="0" algn="ctr">
              <a:buNone/>
            </a:pPr>
            <a:r>
              <a:rPr lang="pl-PL" dirty="0">
                <a:solidFill>
                  <a:srgbClr val="00B0F0"/>
                </a:solidFill>
              </a:rPr>
              <a:t>Przyjmując te założenia warto pracować nad takim zarządzaniem konfliktem, aby osiągnąć z niego jak najwięcej </a:t>
            </a:r>
            <a:r>
              <a:rPr lang="pl-PL" u="sng" dirty="0">
                <a:solidFill>
                  <a:srgbClr val="00B0F0"/>
                </a:solidFill>
              </a:rPr>
              <a:t>pozytywnych efektów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Konflikt nie taki straszny…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>
                <a:solidFill>
                  <a:srgbClr val="00B0F0"/>
                </a:solidFill>
              </a:rPr>
              <a:t>Sposoby rozwiązywania konfliktów</a:t>
            </a:r>
          </a:p>
          <a:p>
            <a:pPr algn="ctr">
              <a:buNone/>
            </a:pPr>
            <a:endParaRPr lang="pl-PL" sz="2400" b="1" dirty="0"/>
          </a:p>
          <a:p>
            <a:r>
              <a:rPr lang="pl-PL" sz="1800" b="1" u="sng" dirty="0">
                <a:solidFill>
                  <a:srgbClr val="00B0F0"/>
                </a:solidFill>
              </a:rPr>
              <a:t>Rywalizacja</a:t>
            </a:r>
            <a:r>
              <a:rPr lang="pl-PL" sz="1800" b="1" dirty="0"/>
              <a:t> </a:t>
            </a:r>
            <a:r>
              <a:rPr lang="pl-PL" sz="1800" dirty="0"/>
              <a:t>(gra o sumie zerowej) - silne nastawione na osiąganie własnych celów, a minimalnie lub wcale na relacje z drugą stroną i jej cele.</a:t>
            </a:r>
          </a:p>
          <a:p>
            <a:r>
              <a:rPr lang="pl-PL" sz="1800" b="1" u="sng" dirty="0">
                <a:solidFill>
                  <a:srgbClr val="00B0F0"/>
                </a:solidFill>
              </a:rPr>
              <a:t>Dostosowanie </a:t>
            </a:r>
            <a:r>
              <a:rPr lang="pl-PL" sz="1800" dirty="0"/>
              <a:t>- ten sposób skupia się na utrzymaniu dobrych relacji z drugą stroną. Często kosztem zbyt łatwego ulegania presji, czy dążenia do porozumienia za wszelką cenę. </a:t>
            </a:r>
          </a:p>
          <a:p>
            <a:r>
              <a:rPr lang="pl-PL" sz="1800" b="1" u="sng" dirty="0">
                <a:solidFill>
                  <a:srgbClr val="00B0F0"/>
                </a:solidFill>
              </a:rPr>
              <a:t>Unikanie </a:t>
            </a:r>
            <a:r>
              <a:rPr lang="pl-PL" sz="1800" b="1" dirty="0"/>
              <a:t>-</a:t>
            </a:r>
            <a:r>
              <a:rPr lang="pl-PL" sz="1800" dirty="0"/>
              <a:t> ujawnia niską orientację zarówno na własne cele jak i drugiej strony, co skutkuje niezadowoleniem obu stron z powodu braku efektów w osiąganiu celów.</a:t>
            </a:r>
            <a:r>
              <a:rPr lang="pl-PL" sz="1800" u="sng" dirty="0"/>
              <a:t> </a:t>
            </a:r>
          </a:p>
          <a:p>
            <a:r>
              <a:rPr lang="pl-PL" sz="1800" b="1" u="sng" dirty="0">
                <a:solidFill>
                  <a:srgbClr val="00B0F0"/>
                </a:solidFill>
              </a:rPr>
              <a:t>Kompromis </a:t>
            </a:r>
            <a:r>
              <a:rPr lang="pl-PL" sz="1800" dirty="0"/>
              <a:t>– jest działaniem w kierunku znalezienia rozwiązań satysfakcjonujących przynajmniej częściowo obie strony. Jest połowicznym sukcesem dla obu stron.</a:t>
            </a:r>
          </a:p>
          <a:p>
            <a:r>
              <a:rPr lang="pl-PL" sz="1800" b="1" u="sng" dirty="0">
                <a:solidFill>
                  <a:srgbClr val="00B0F0"/>
                </a:solidFill>
              </a:rPr>
              <a:t>Współpraca</a:t>
            </a:r>
            <a:r>
              <a:rPr lang="pl-PL" sz="1800" u="sng" dirty="0">
                <a:solidFill>
                  <a:srgbClr val="00B0F0"/>
                </a:solidFill>
              </a:rPr>
              <a:t> </a:t>
            </a:r>
            <a:r>
              <a:rPr lang="pl-PL" sz="1800" dirty="0"/>
              <a:t>- strategia zorientowana na realizację w równym stopniu celów własnych jak  i drugiej strony.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Konflikt nie taki straszny…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pl-PL" b="1" dirty="0">
                <a:solidFill>
                  <a:srgbClr val="00B0F0"/>
                </a:solidFill>
              </a:rPr>
              <a:t>Specyficzne narzędzia zarządzania konfliktem:</a:t>
            </a:r>
          </a:p>
          <a:p>
            <a:pPr marL="109728" indent="0"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r>
              <a:rPr lang="pl-PL" dirty="0"/>
              <a:t>Spotkania konfrontacyjne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Negocjacje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Mediacje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Symulacja zamiany miejsc (wejdź w moje buty, lub trzecia perspektywa)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Wróg zewnętrzny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Arbitraż (odwołanie się do autorytetu)</a:t>
            </a:r>
          </a:p>
          <a:p>
            <a:pPr>
              <a:buNone/>
            </a:pPr>
            <a:endParaRPr lang="pl-PL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Reagowanie w trudnych sytuacjach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149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3800" b="1" dirty="0">
                <a:solidFill>
                  <a:srgbClr val="00B0F0"/>
                </a:solidFill>
              </a:rPr>
              <a:t>Procedury postępowania </a:t>
            </a:r>
          </a:p>
          <a:p>
            <a:pPr algn="ctr">
              <a:buNone/>
            </a:pPr>
            <a:endParaRPr lang="pl-PL" sz="3600" b="1" dirty="0"/>
          </a:p>
          <a:p>
            <a:pPr>
              <a:buNone/>
            </a:pPr>
            <a:r>
              <a:rPr lang="pl-PL" dirty="0"/>
              <a:t>•   Reagować „tu i teraz” – nie rozmywać odpowiedzialności</a:t>
            </a:r>
          </a:p>
          <a:p>
            <a:pPr>
              <a:buNone/>
            </a:pPr>
            <a:r>
              <a:rPr lang="pl-PL" dirty="0"/>
              <a:t>•   Reagować „zawsze” </a:t>
            </a:r>
          </a:p>
          <a:p>
            <a:pPr>
              <a:buNone/>
            </a:pPr>
            <a:r>
              <a:rPr lang="pl-PL" dirty="0"/>
              <a:t>•   Reagować stanowczo – mieć pewną postawę i ton głosu</a:t>
            </a:r>
          </a:p>
          <a:p>
            <a:pPr>
              <a:buNone/>
            </a:pPr>
            <a:r>
              <a:rPr lang="pl-PL" dirty="0"/>
              <a:t>•   Unikać agresji – agresja budzi agresję</a:t>
            </a:r>
          </a:p>
          <a:p>
            <a:pPr>
              <a:buNone/>
            </a:pPr>
            <a:r>
              <a:rPr lang="pl-PL" dirty="0"/>
              <a:t>•   Reagować spokojnie </a:t>
            </a:r>
          </a:p>
          <a:p>
            <a:pPr>
              <a:buNone/>
            </a:pPr>
            <a:r>
              <a:rPr lang="pl-PL" dirty="0"/>
              <a:t>•   Reagować krótko i precyzyjnie odnosząc się do konkretnego zachowania</a:t>
            </a:r>
          </a:p>
          <a:p>
            <a:pPr>
              <a:buNone/>
            </a:pPr>
            <a:r>
              <a:rPr lang="pl-PL" dirty="0"/>
              <a:t>•   W skrajnych przypadkach zagrożenia zadbać o bezpieczeństwo własne i osób w najbliższym otoczeniu</a:t>
            </a:r>
          </a:p>
          <a:p>
            <a:pPr>
              <a:buNone/>
            </a:pPr>
            <a:r>
              <a:rPr lang="pl-PL" dirty="0"/>
              <a:t>•   Poprosić innych o pomoc w opanowaniu sytuacji, zwracając się do konkretnych osób</a:t>
            </a:r>
          </a:p>
          <a:p>
            <a:pPr>
              <a:buNone/>
            </a:pPr>
            <a:r>
              <a:rPr lang="pl-PL" dirty="0"/>
              <a:t>•   Korzystać z pomocy odpowiednich osób i służb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Reagowanie w trudnych sytuacjach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0059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3600" b="1" dirty="0">
                <a:solidFill>
                  <a:srgbClr val="00B0F0"/>
                </a:solidFill>
              </a:rPr>
              <a:t>Działania niepożądane </a:t>
            </a:r>
          </a:p>
          <a:p>
            <a:pPr algn="ctr">
              <a:buNone/>
            </a:pPr>
            <a:endParaRPr lang="pl-PL" sz="36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pl-PL" sz="3400" dirty="0"/>
              <a:t>•  Agresja fizyczna</a:t>
            </a:r>
          </a:p>
          <a:p>
            <a:pPr>
              <a:buNone/>
            </a:pPr>
            <a:r>
              <a:rPr lang="pl-PL" sz="3400" dirty="0"/>
              <a:t>•  Agresja słowna (obrażania, zawstydzania, ośmieszania)</a:t>
            </a:r>
          </a:p>
          <a:p>
            <a:pPr>
              <a:buNone/>
            </a:pPr>
            <a:r>
              <a:rPr lang="pl-PL" sz="3400" dirty="0"/>
              <a:t>•  Okazywania własnej niepewności (opuszczania wzroku, udawania, że się „nie widzi”)</a:t>
            </a:r>
          </a:p>
          <a:p>
            <a:pPr>
              <a:buNone/>
            </a:pPr>
            <a:r>
              <a:rPr lang="pl-PL" sz="3400" dirty="0"/>
              <a:t>•  Okazywanie wzburzenia </a:t>
            </a:r>
          </a:p>
          <a:p>
            <a:pPr>
              <a:buNone/>
            </a:pPr>
            <a:r>
              <a:rPr lang="pl-PL" sz="3400" dirty="0"/>
              <a:t>•  Pouczanie</a:t>
            </a:r>
          </a:p>
          <a:p>
            <a:pPr>
              <a:buNone/>
            </a:pPr>
            <a:r>
              <a:rPr lang="pl-PL" sz="3400" dirty="0"/>
              <a:t>•  Krytyczne uwagi wobec studenta</a:t>
            </a:r>
          </a:p>
          <a:p>
            <a:pPr>
              <a:buNone/>
            </a:pPr>
            <a:r>
              <a:rPr lang="pl-PL" sz="3400" dirty="0"/>
              <a:t>•  Długie, zawiłe wypowiedzi</a:t>
            </a:r>
            <a:endParaRPr lang="pl-PL" sz="3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Jak radzić sobie z trudnymi sytuacjami ?</a:t>
            </a:r>
            <a:br>
              <a:rPr lang="pl-PL" sz="3600" b="1" dirty="0"/>
            </a:br>
            <a:br>
              <a:rPr lang="pl-PL" sz="3600" b="1" dirty="0"/>
            </a:br>
            <a:r>
              <a:rPr lang="pl-PL" sz="3100" b="1" dirty="0">
                <a:solidFill>
                  <a:srgbClr val="00B0F0"/>
                </a:solidFill>
              </a:rPr>
              <a:t>F U O Z</a:t>
            </a:r>
            <a:endParaRPr lang="pl-PL" sz="3100" dirty="0">
              <a:solidFill>
                <a:srgbClr val="00B0F0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428860" y="2214554"/>
            <a:ext cx="5900750" cy="3857652"/>
          </a:xfrm>
        </p:spPr>
        <p:txBody>
          <a:bodyPr>
            <a:normAutofit fontScale="92500" lnSpcReduction="20000"/>
          </a:bodyPr>
          <a:lstStyle/>
          <a:p>
            <a:r>
              <a:rPr lang="pl-PL" sz="6600" dirty="0"/>
              <a:t> F</a:t>
            </a:r>
            <a:r>
              <a:rPr lang="pl-PL" dirty="0"/>
              <a:t>akty</a:t>
            </a:r>
          </a:p>
          <a:p>
            <a:r>
              <a:rPr lang="pl-PL" sz="6600" dirty="0"/>
              <a:t> U</a:t>
            </a:r>
            <a:r>
              <a:rPr lang="pl-PL" dirty="0"/>
              <a:t>czucia/ustosunkowania</a:t>
            </a:r>
          </a:p>
          <a:p>
            <a:r>
              <a:rPr lang="pl-PL" sz="6600" dirty="0"/>
              <a:t> O</a:t>
            </a:r>
            <a:r>
              <a:rPr lang="pl-PL" dirty="0"/>
              <a:t>czekiwania</a:t>
            </a:r>
          </a:p>
          <a:p>
            <a:r>
              <a:rPr lang="pl-PL" sz="6600" dirty="0"/>
              <a:t> Z</a:t>
            </a:r>
            <a:r>
              <a:rPr lang="pl-PL" dirty="0"/>
              <a:t>asoby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14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000" b="1" dirty="0">
                <a:solidFill>
                  <a:srgbClr val="00B0F0"/>
                </a:solidFill>
              </a:rPr>
              <a:t>Wybrane teorie wyjaśniające powstawanie agresji </a:t>
            </a:r>
          </a:p>
          <a:p>
            <a:r>
              <a:rPr lang="pl-PL" sz="2600" dirty="0"/>
              <a:t> </a:t>
            </a:r>
            <a:r>
              <a:rPr lang="pl-PL" sz="2600" b="1" dirty="0"/>
              <a:t>Teoria instynktu Zygmunta Freuda</a:t>
            </a:r>
          </a:p>
          <a:p>
            <a:pPr>
              <a:buNone/>
            </a:pPr>
            <a:r>
              <a:rPr lang="pl-PL" sz="2600" dirty="0"/>
              <a:t>Koncepcja ta zakłada, że agresja stanowi naturalny czynnik ludzkiego życia, warunkujący możliwość przetrwania gatunku oraz przekonanie, że agresja jest  wynikiem ścierania się instynktów życia i śmierci. Inni zwolennicy tej koncepcji wskazywali ponadto, że agresja jako wrodzony wzorzec zachowania, jest pobudzana pod wpływem odpowiednich bodźców (wyzwalaczy).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Jak radzić sobie z trudnymi sytuacjami ?</a:t>
            </a:r>
            <a:endParaRPr lang="pl-PL" sz="360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571612"/>
            <a:ext cx="7400948" cy="4043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zdartej płyty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076" name="AutoShape 4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28934"/>
            <a:ext cx="2357454" cy="261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Jak radzić sobie z trudnymi sytuacjami ?</a:t>
            </a:r>
            <a:endParaRPr lang="pl-PL" sz="360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571612"/>
            <a:ext cx="7400948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Drabinka sprzeciwu</a:t>
            </a:r>
          </a:p>
          <a:p>
            <a:pPr>
              <a:buNone/>
            </a:pPr>
            <a:endParaRPr lang="pl-PL" sz="2000" b="1" dirty="0">
              <a:latin typeface="Calibri Regular"/>
            </a:endParaRP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Informowanie </a:t>
            </a: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Wyrażenie uczuć </a:t>
            </a: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Odwołanie się do zaplecza </a:t>
            </a: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Zastosowanie zaplecza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076" name="AutoShape 4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Jak radzić sobie z trudnymi sytuacjami ?</a:t>
            </a:r>
            <a:endParaRPr lang="pl-PL" sz="360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571612"/>
            <a:ext cx="7400948" cy="45720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sz="4000" b="1" dirty="0">
                <a:solidFill>
                  <a:srgbClr val="00B0F0"/>
                </a:solidFill>
              </a:rPr>
              <a:t>Stawianie granic</a:t>
            </a:r>
          </a:p>
          <a:p>
            <a:pPr algn="ctr">
              <a:buNone/>
            </a:pPr>
            <a:endParaRPr lang="pl-PL" dirty="0"/>
          </a:p>
          <a:p>
            <a:pPr marL="264160" indent="-251460">
              <a:lnSpc>
                <a:spcPct val="100000"/>
              </a:lnSpc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-5" dirty="0">
                <a:cs typeface="Open Sans Light"/>
              </a:rPr>
              <a:t>O</a:t>
            </a:r>
            <a:r>
              <a:rPr lang="pl-PL" spc="-10" dirty="0">
                <a:cs typeface="Open Sans Light"/>
              </a:rPr>
              <a:t>p</a:t>
            </a:r>
            <a:r>
              <a:rPr lang="pl-PL" spc="-15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s z</a:t>
            </a:r>
            <a:r>
              <a:rPr lang="pl-PL" spc="-10" dirty="0">
                <a:cs typeface="Open Sans Light"/>
              </a:rPr>
              <a:t>acho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2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a </a:t>
            </a:r>
            <a:r>
              <a:rPr lang="pl-PL" spc="-10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ę</a:t>
            </a:r>
            <a:r>
              <a:rPr lang="pl-PL" spc="50" dirty="0">
                <a:cs typeface="Open Sans Light"/>
              </a:rPr>
              <a:t>z</a:t>
            </a:r>
            <a:r>
              <a:rPr lang="pl-PL" spc="15" dirty="0">
                <a:cs typeface="Open Sans Light"/>
              </a:rPr>
              <a:t>yk</a:t>
            </a:r>
            <a:r>
              <a:rPr lang="pl-PL" spc="-10" dirty="0">
                <a:cs typeface="Open Sans Light"/>
              </a:rPr>
              <a:t>i</a:t>
            </a:r>
            <a:r>
              <a:rPr lang="pl-PL" spc="-15" dirty="0">
                <a:cs typeface="Open Sans Light"/>
              </a:rPr>
              <a:t>e</a:t>
            </a:r>
            <a:r>
              <a:rPr lang="pl-PL" dirty="0">
                <a:cs typeface="Open Sans Light"/>
              </a:rPr>
              <a:t>m f</a:t>
            </a:r>
            <a:r>
              <a:rPr lang="pl-PL" spc="-15" dirty="0">
                <a:cs typeface="Open Sans Light"/>
              </a:rPr>
              <a:t>a</a:t>
            </a:r>
            <a:r>
              <a:rPr lang="pl-PL" spc="60" dirty="0">
                <a:cs typeface="Open Sans Light"/>
              </a:rPr>
              <a:t>k</a:t>
            </a:r>
            <a:r>
              <a:rPr lang="pl-PL" spc="-30" dirty="0">
                <a:cs typeface="Open Sans Light"/>
              </a:rPr>
              <a:t>t</a:t>
            </a:r>
            <a:r>
              <a:rPr lang="pl-PL" spc="-10" dirty="0">
                <a:cs typeface="Open Sans Light"/>
              </a:rPr>
              <a:t>ó</a:t>
            </a:r>
            <a:r>
              <a:rPr lang="pl-PL" dirty="0">
                <a:cs typeface="Open Sans Light"/>
              </a:rPr>
              <a:t>w </a:t>
            </a:r>
            <a:r>
              <a:rPr lang="pl-PL" spc="-25" dirty="0">
                <a:cs typeface="Open Sans Light"/>
              </a:rPr>
              <a:t>(</a:t>
            </a:r>
            <a:r>
              <a:rPr lang="pl-PL" spc="-30" dirty="0">
                <a:cs typeface="Open Sans Light"/>
              </a:rPr>
              <a:t>t</a:t>
            </a:r>
            <a:r>
              <a:rPr lang="pl-PL" dirty="0">
                <a:cs typeface="Open Sans Light"/>
              </a:rPr>
              <a:t>o </a:t>
            </a:r>
            <a:r>
              <a:rPr lang="pl-PL" spc="-30" dirty="0">
                <a:cs typeface="Open Sans Light"/>
              </a:rPr>
              <a:t>c</a:t>
            </a:r>
            <a:r>
              <a:rPr lang="pl-PL" dirty="0">
                <a:cs typeface="Open Sans Light"/>
              </a:rPr>
              <a:t>o </a:t>
            </a:r>
            <a:r>
              <a:rPr lang="pl-PL" spc="5" dirty="0">
                <a:cs typeface="Open Sans Light"/>
              </a:rPr>
              <a:t>w</a:t>
            </a:r>
            <a:r>
              <a:rPr lang="pl-PL" spc="-10" dirty="0">
                <a:cs typeface="Open Sans Light"/>
              </a:rPr>
              <a:t>i</a:t>
            </a:r>
            <a:r>
              <a:rPr lang="pl-PL" spc="-15" dirty="0">
                <a:cs typeface="Open Sans Light"/>
              </a:rPr>
              <a:t>d</a:t>
            </a:r>
            <a:r>
              <a:rPr lang="pl-PL" spc="-35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ę</a:t>
            </a:r>
            <a:r>
              <a:rPr lang="pl-PL" dirty="0">
                <a:cs typeface="Open Sans Light"/>
              </a:rPr>
              <a:t>, </a:t>
            </a:r>
            <a:r>
              <a:rPr lang="pl-PL" spc="-10" dirty="0">
                <a:cs typeface="Open Sans Light"/>
              </a:rPr>
              <a:t>s</a:t>
            </a:r>
            <a:r>
              <a:rPr lang="pl-PL" spc="60" dirty="0">
                <a:cs typeface="Open Sans Light"/>
              </a:rPr>
              <a:t>ł</a:t>
            </a:r>
            <a:r>
              <a:rPr lang="pl-PL" spc="20" dirty="0">
                <a:cs typeface="Open Sans Light"/>
              </a:rPr>
              <a:t>y</a:t>
            </a:r>
            <a:r>
              <a:rPr lang="pl-PL" spc="-5" dirty="0">
                <a:cs typeface="Open Sans Light"/>
              </a:rPr>
              <a:t>s</a:t>
            </a:r>
            <a:r>
              <a:rPr lang="pl-PL" spc="-35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ę</a:t>
            </a:r>
            <a:r>
              <a:rPr lang="pl-PL" dirty="0">
                <a:cs typeface="Open Sans Light"/>
              </a:rPr>
              <a:t>, o</a:t>
            </a:r>
            <a:r>
              <a:rPr lang="pl-PL" spc="-15" dirty="0">
                <a:cs typeface="Open Sans Light"/>
              </a:rPr>
              <a:t>d</a:t>
            </a:r>
            <a:r>
              <a:rPr lang="pl-PL" spc="-10" dirty="0">
                <a:cs typeface="Open Sans Light"/>
              </a:rPr>
              <a:t>bi</a:t>
            </a:r>
            <a:r>
              <a:rPr lang="pl-PL" spc="-15" dirty="0">
                <a:cs typeface="Open Sans Light"/>
              </a:rPr>
              <a:t>e</a:t>
            </a:r>
            <a:r>
              <a:rPr lang="pl-PL" spc="-10" dirty="0">
                <a:cs typeface="Open Sans Light"/>
              </a:rPr>
              <a:t>r</a:t>
            </a:r>
            <a:r>
              <a:rPr lang="pl-PL" spc="-15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m </a:t>
            </a:r>
            <a:r>
              <a:rPr lang="pl-PL" spc="-15" dirty="0">
                <a:cs typeface="Open Sans Light"/>
              </a:rPr>
              <a:t>z</a:t>
            </a:r>
            <a:r>
              <a:rPr lang="pl-PL" spc="-10" dirty="0">
                <a:cs typeface="Open Sans Light"/>
              </a:rPr>
              <a:t>m</a:t>
            </a:r>
            <a:r>
              <a:rPr lang="pl-PL" spc="20" dirty="0">
                <a:cs typeface="Open Sans Light"/>
              </a:rPr>
              <a:t>y</a:t>
            </a:r>
            <a:r>
              <a:rPr lang="pl-PL" spc="-10" dirty="0">
                <a:cs typeface="Open Sans Light"/>
              </a:rPr>
              <a:t>s</a:t>
            </a:r>
            <a:r>
              <a:rPr lang="pl-PL" spc="-5" dirty="0">
                <a:cs typeface="Open Sans Light"/>
              </a:rPr>
              <a:t>ł</a:t>
            </a:r>
            <a:r>
              <a:rPr lang="pl-PL" spc="-15" dirty="0">
                <a:cs typeface="Open Sans Light"/>
              </a:rPr>
              <a:t>am</a:t>
            </a:r>
            <a:r>
              <a:rPr lang="pl-PL" dirty="0">
                <a:cs typeface="Open Sans Light"/>
              </a:rPr>
              <a:t>i</a:t>
            </a:r>
            <a:r>
              <a:rPr lang="pl-PL" spc="-20" dirty="0">
                <a:cs typeface="Open Sans Light"/>
              </a:rPr>
              <a:t>)</a:t>
            </a:r>
            <a:r>
              <a:rPr lang="pl-PL" dirty="0">
                <a:cs typeface="Open Sans Light"/>
              </a:rPr>
              <a:t>.</a:t>
            </a:r>
          </a:p>
          <a:p>
            <a:pPr marL="264160" indent="-251460">
              <a:lnSpc>
                <a:spcPct val="100000"/>
              </a:lnSpc>
              <a:spcBef>
                <a:spcPts val="725"/>
              </a:spcBef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-5" dirty="0">
                <a:cs typeface="Open Sans Light"/>
              </a:rPr>
              <a:t>O</a:t>
            </a:r>
            <a:r>
              <a:rPr lang="pl-PL" spc="20" dirty="0">
                <a:cs typeface="Open Sans Light"/>
              </a:rPr>
              <a:t>c</a:t>
            </a:r>
            <a:r>
              <a:rPr lang="pl-PL" spc="-40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e</a:t>
            </a:r>
            <a:r>
              <a:rPr lang="pl-PL" spc="15" dirty="0">
                <a:cs typeface="Open Sans Light"/>
              </a:rPr>
              <a:t>k</a:t>
            </a:r>
            <a:r>
              <a:rPr lang="pl-PL" spc="5" dirty="0">
                <a:cs typeface="Open Sans Light"/>
              </a:rPr>
              <a:t>i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spc="15" dirty="0">
                <a:cs typeface="Open Sans Light"/>
              </a:rPr>
              <a:t>e</a:t>
            </a:r>
            <a:r>
              <a:rPr lang="pl-PL" spc="-35" dirty="0">
                <a:cs typeface="Open Sans Light"/>
              </a:rPr>
              <a:t>/</a:t>
            </a:r>
            <a:r>
              <a:rPr lang="pl-PL" spc="-5" dirty="0">
                <a:cs typeface="Open Sans Light"/>
              </a:rPr>
              <a:t>p</a:t>
            </a:r>
            <a:r>
              <a:rPr lang="pl-PL" spc="-30" dirty="0">
                <a:cs typeface="Open Sans Light"/>
              </a:rPr>
              <a:t>r</a:t>
            </a:r>
            <a:r>
              <a:rPr lang="pl-PL" spc="-10" dirty="0">
                <a:cs typeface="Open Sans Light"/>
              </a:rPr>
              <a:t>o</a:t>
            </a:r>
            <a:r>
              <a:rPr lang="pl-PL" spc="-5" dirty="0">
                <a:cs typeface="Open Sans Light"/>
              </a:rPr>
              <a:t>ś</a:t>
            </a:r>
            <a:r>
              <a:rPr lang="pl-PL" dirty="0">
                <a:cs typeface="Open Sans Light"/>
              </a:rPr>
              <a:t>ba </a:t>
            </a:r>
            <a:r>
              <a:rPr lang="pl-PL" spc="-65" dirty="0">
                <a:cs typeface="Open Sans Light"/>
              </a:rPr>
              <a:t>(</a:t>
            </a:r>
            <a:r>
              <a:rPr lang="pl-PL" dirty="0">
                <a:cs typeface="Open Sans Light"/>
              </a:rPr>
              <a:t>o </a:t>
            </a:r>
            <a:r>
              <a:rPr lang="pl-PL" spc="-5" dirty="0">
                <a:cs typeface="Open Sans Light"/>
              </a:rPr>
              <a:t>p</a:t>
            </a:r>
            <a:r>
              <a:rPr lang="pl-PL" spc="20" dirty="0">
                <a:cs typeface="Open Sans Light"/>
              </a:rPr>
              <a:t>r</a:t>
            </a:r>
            <a:r>
              <a:rPr lang="pl-PL" spc="-40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e</a:t>
            </a:r>
            <a:r>
              <a:rPr lang="pl-PL" spc="55" dirty="0">
                <a:cs typeface="Open Sans Light"/>
              </a:rPr>
              <a:t>r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e z</a:t>
            </a:r>
            <a:r>
              <a:rPr lang="pl-PL" spc="-10" dirty="0">
                <a:cs typeface="Open Sans Light"/>
              </a:rPr>
              <a:t>acho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2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a, </a:t>
            </a:r>
            <a:r>
              <a:rPr lang="pl-PL" spc="60" dirty="0">
                <a:cs typeface="Open Sans Light"/>
              </a:rPr>
              <a:t>k</a:t>
            </a:r>
            <a:r>
              <a:rPr lang="pl-PL" spc="-30" dirty="0">
                <a:cs typeface="Open Sans Light"/>
              </a:rPr>
              <a:t>t</a:t>
            </a:r>
            <a:r>
              <a:rPr lang="pl-PL" spc="-10" dirty="0">
                <a:cs typeface="Open Sans Light"/>
              </a:rPr>
              <a:t>ó</a:t>
            </a:r>
            <a:r>
              <a:rPr lang="pl-PL" spc="-30" dirty="0">
                <a:cs typeface="Open Sans Light"/>
              </a:rPr>
              <a:t>r</a:t>
            </a:r>
            <a:r>
              <a:rPr lang="pl-PL" dirty="0">
                <a:cs typeface="Open Sans Light"/>
              </a:rPr>
              <a:t>e </a:t>
            </a:r>
            <a:r>
              <a:rPr lang="pl-PL" spc="-15" dirty="0">
                <a:cs typeface="Open Sans Light"/>
              </a:rPr>
              <a:t>na</a:t>
            </a:r>
            <a:r>
              <a:rPr lang="pl-PL" spc="5" dirty="0">
                <a:cs typeface="Open Sans Light"/>
              </a:rPr>
              <a:t>r</a:t>
            </a:r>
            <a:r>
              <a:rPr lang="pl-PL" spc="-15" dirty="0">
                <a:cs typeface="Open Sans Light"/>
              </a:rPr>
              <a:t>u</a:t>
            </a:r>
            <a:r>
              <a:rPr lang="pl-PL" spc="-5" dirty="0">
                <a:cs typeface="Open Sans Light"/>
              </a:rPr>
              <a:t>s</a:t>
            </a:r>
            <a:r>
              <a:rPr lang="pl-PL" dirty="0">
                <a:cs typeface="Open Sans Light"/>
              </a:rPr>
              <a:t>za </a:t>
            </a:r>
            <a:r>
              <a:rPr lang="pl-PL" spc="-15" dirty="0">
                <a:cs typeface="Open Sans Light"/>
              </a:rPr>
              <a:t>n</a:t>
            </a:r>
            <a:r>
              <a:rPr lang="pl-PL" spc="-10" dirty="0">
                <a:cs typeface="Open Sans Light"/>
              </a:rPr>
              <a:t>a</a:t>
            </a:r>
            <a:r>
              <a:rPr lang="pl-PL" spc="-5" dirty="0">
                <a:cs typeface="Open Sans Light"/>
              </a:rPr>
              <a:t>s</a:t>
            </a:r>
            <a:r>
              <a:rPr lang="pl-PL" spc="-40" dirty="0">
                <a:cs typeface="Open Sans Light"/>
              </a:rPr>
              <a:t>z</a:t>
            </a:r>
            <a:r>
              <a:rPr lang="pl-PL" dirty="0">
                <a:cs typeface="Open Sans Light"/>
              </a:rPr>
              <a:t>e g</a:t>
            </a:r>
            <a:r>
              <a:rPr lang="pl-PL" spc="-10" dirty="0">
                <a:cs typeface="Open Sans Light"/>
              </a:rPr>
              <a:t>r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spc="-25" dirty="0">
                <a:cs typeface="Open Sans Light"/>
              </a:rPr>
              <a:t>c</a:t>
            </a:r>
            <a:r>
              <a:rPr lang="pl-PL" spc="-65" dirty="0">
                <a:cs typeface="Open Sans Light"/>
              </a:rPr>
              <a:t>e</a:t>
            </a:r>
            <a:r>
              <a:rPr lang="pl-PL" spc="-20" dirty="0">
                <a:cs typeface="Open Sans Light"/>
              </a:rPr>
              <a:t>)</a:t>
            </a:r>
            <a:r>
              <a:rPr lang="pl-PL" dirty="0">
                <a:cs typeface="Open Sans Light"/>
              </a:rPr>
              <a:t>.</a:t>
            </a:r>
          </a:p>
          <a:p>
            <a:pPr marL="264160" indent="-251460">
              <a:lnSpc>
                <a:spcPct val="100000"/>
              </a:lnSpc>
              <a:spcBef>
                <a:spcPts val="725"/>
              </a:spcBef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-25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o</a:t>
            </a:r>
            <a:r>
              <a:rPr lang="pl-PL" spc="-15" dirty="0">
                <a:cs typeface="Open Sans Light"/>
              </a:rPr>
              <a:t>muni</a:t>
            </a:r>
            <a:r>
              <a:rPr lang="pl-PL" spc="10" dirty="0">
                <a:cs typeface="Open Sans Light"/>
              </a:rPr>
              <a:t>k</a:t>
            </a:r>
            <a:r>
              <a:rPr lang="pl-PL" spc="-5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t </a:t>
            </a:r>
            <a:r>
              <a:rPr lang="pl-PL" spc="-5" dirty="0">
                <a:cs typeface="Open Sans Light"/>
              </a:rPr>
              <a:t>„</a:t>
            </a:r>
            <a:r>
              <a:rPr lang="pl-PL" spc="-20" dirty="0">
                <a:cs typeface="Open Sans Light"/>
              </a:rPr>
              <a:t>j</a:t>
            </a:r>
            <a:r>
              <a:rPr lang="pl-PL" spc="15" dirty="0">
                <a:cs typeface="Open Sans Light"/>
              </a:rPr>
              <a:t>a</a:t>
            </a:r>
            <a:r>
              <a:rPr lang="pl-PL" spc="5" dirty="0">
                <a:cs typeface="Open Sans Light"/>
              </a:rPr>
              <a:t>”</a:t>
            </a:r>
            <a:r>
              <a:rPr lang="pl-PL" dirty="0">
                <a:cs typeface="Open Sans Light"/>
              </a:rPr>
              <a:t>(</a:t>
            </a:r>
            <a:r>
              <a:rPr lang="pl-PL" spc="-15" dirty="0">
                <a:cs typeface="Open Sans Light"/>
              </a:rPr>
              <a:t>i</a:t>
            </a:r>
            <a:r>
              <a:rPr lang="pl-PL" spc="-10" dirty="0">
                <a:cs typeface="Open Sans Light"/>
              </a:rPr>
              <a:t>n</a:t>
            </a:r>
            <a:r>
              <a:rPr lang="pl-PL" spc="-20" dirty="0">
                <a:cs typeface="Open Sans Light"/>
              </a:rPr>
              <a:t>f</a:t>
            </a:r>
            <a:r>
              <a:rPr lang="pl-PL" spc="-10" dirty="0">
                <a:cs typeface="Open Sans Light"/>
              </a:rPr>
              <a:t>o</a:t>
            </a:r>
            <a:r>
              <a:rPr lang="pl-PL" spc="5" dirty="0">
                <a:cs typeface="Open Sans Light"/>
              </a:rPr>
              <a:t>r</a:t>
            </a:r>
            <a:r>
              <a:rPr lang="pl-PL" spc="-15" dirty="0">
                <a:cs typeface="Open Sans Light"/>
              </a:rPr>
              <a:t>m</a:t>
            </a:r>
            <a:r>
              <a:rPr lang="pl-PL" spc="-10" dirty="0">
                <a:cs typeface="Open Sans Light"/>
              </a:rPr>
              <a:t>ac</a:t>
            </a:r>
            <a:r>
              <a:rPr lang="pl-PL" spc="-20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a </a:t>
            </a:r>
            <a:r>
              <a:rPr lang="pl-PL" spc="35" dirty="0">
                <a:cs typeface="Open Sans Light"/>
              </a:rPr>
              <a:t>z</a:t>
            </a:r>
            <a:r>
              <a:rPr lang="pl-PL" spc="5" dirty="0">
                <a:cs typeface="Open Sans Light"/>
              </a:rPr>
              <a:t>w</a:t>
            </a:r>
            <a:r>
              <a:rPr lang="pl-PL" spc="-30" dirty="0">
                <a:cs typeface="Open Sans Light"/>
              </a:rPr>
              <a:t>r</a:t>
            </a:r>
            <a:r>
              <a:rPr lang="pl-PL" spc="-15" dirty="0">
                <a:cs typeface="Open Sans Light"/>
              </a:rPr>
              <a:t>o</a:t>
            </a:r>
            <a:r>
              <a:rPr lang="pl-PL" dirty="0">
                <a:cs typeface="Open Sans Light"/>
              </a:rPr>
              <a:t>t</a:t>
            </a:r>
            <a:r>
              <a:rPr lang="pl-PL" spc="-15" dirty="0">
                <a:cs typeface="Open Sans Light"/>
              </a:rPr>
              <a:t>n</a:t>
            </a:r>
            <a:r>
              <a:rPr lang="pl-PL" spc="-65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) + </a:t>
            </a:r>
            <a:r>
              <a:rPr lang="pl-PL" spc="-5" dirty="0">
                <a:cs typeface="Open Sans Light"/>
              </a:rPr>
              <a:t>o</a:t>
            </a:r>
            <a:r>
              <a:rPr lang="pl-PL" spc="20" dirty="0">
                <a:cs typeface="Open Sans Light"/>
              </a:rPr>
              <a:t>c</a:t>
            </a:r>
            <a:r>
              <a:rPr lang="pl-PL" spc="-40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e</a:t>
            </a:r>
            <a:r>
              <a:rPr lang="pl-PL" spc="15" dirty="0">
                <a:cs typeface="Open Sans Light"/>
              </a:rPr>
              <a:t>k</a:t>
            </a:r>
            <a:r>
              <a:rPr lang="pl-PL" spc="5" dirty="0">
                <a:cs typeface="Open Sans Light"/>
              </a:rPr>
              <a:t>i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spc="15" dirty="0">
                <a:cs typeface="Open Sans Light"/>
              </a:rPr>
              <a:t>e</a:t>
            </a:r>
            <a:r>
              <a:rPr lang="pl-PL" spc="-35" dirty="0">
                <a:cs typeface="Open Sans Light"/>
              </a:rPr>
              <a:t>/</a:t>
            </a:r>
            <a:r>
              <a:rPr lang="pl-PL" spc="-5" dirty="0">
                <a:cs typeface="Open Sans Light"/>
              </a:rPr>
              <a:t>p</a:t>
            </a:r>
            <a:r>
              <a:rPr lang="pl-PL" spc="-30" dirty="0">
                <a:cs typeface="Open Sans Light"/>
              </a:rPr>
              <a:t>r</a:t>
            </a:r>
            <a:r>
              <a:rPr lang="pl-PL" spc="-10" dirty="0">
                <a:cs typeface="Open Sans Light"/>
              </a:rPr>
              <a:t>o</a:t>
            </a:r>
            <a:r>
              <a:rPr lang="pl-PL" spc="-5" dirty="0">
                <a:cs typeface="Open Sans Light"/>
              </a:rPr>
              <a:t>ś</a:t>
            </a:r>
            <a:r>
              <a:rPr lang="pl-PL" dirty="0">
                <a:cs typeface="Open Sans Light"/>
              </a:rPr>
              <a:t>b</a:t>
            </a:r>
            <a:r>
              <a:rPr lang="pl-PL" spc="-10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.</a:t>
            </a:r>
          </a:p>
          <a:p>
            <a:pPr marL="264160" indent="-251460">
              <a:lnSpc>
                <a:spcPct val="100000"/>
              </a:lnSpc>
              <a:spcBef>
                <a:spcPts val="725"/>
              </a:spcBef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-30" dirty="0">
                <a:cs typeface="Open Sans Light"/>
              </a:rPr>
              <a:t>Z</a:t>
            </a:r>
            <a:r>
              <a:rPr lang="pl-PL" spc="-10" dirty="0">
                <a:cs typeface="Open Sans Light"/>
              </a:rPr>
              <a:t>d</a:t>
            </a:r>
            <a:r>
              <a:rPr lang="pl-PL" spc="-5" dirty="0">
                <a:cs typeface="Open Sans Light"/>
              </a:rPr>
              <a:t>e</a:t>
            </a:r>
            <a:r>
              <a:rPr lang="pl-PL" spc="55" dirty="0">
                <a:cs typeface="Open Sans Light"/>
              </a:rPr>
              <a:t>c</a:t>
            </a:r>
            <a:r>
              <a:rPr lang="pl-PL" spc="-5" dirty="0">
                <a:cs typeface="Open Sans Light"/>
              </a:rPr>
              <a:t>y</a:t>
            </a:r>
            <a:r>
              <a:rPr lang="pl-PL" spc="-10" dirty="0">
                <a:cs typeface="Open Sans Light"/>
              </a:rPr>
              <a:t>do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</a:t>
            </a:r>
            <a:r>
              <a:rPr lang="pl-PL" spc="-10" dirty="0">
                <a:cs typeface="Open Sans Light"/>
              </a:rPr>
              <a:t>n</a:t>
            </a:r>
            <a:r>
              <a:rPr lang="pl-PL" dirty="0">
                <a:cs typeface="Open Sans Light"/>
              </a:rPr>
              <a:t>y </a:t>
            </a:r>
            <a:r>
              <a:rPr lang="pl-PL" spc="-20" dirty="0">
                <a:cs typeface="Open Sans Light"/>
              </a:rPr>
              <a:t>s</a:t>
            </a:r>
            <a:r>
              <a:rPr lang="pl-PL" spc="-5" dirty="0">
                <a:cs typeface="Open Sans Light"/>
              </a:rPr>
              <a:t>p</a:t>
            </a:r>
            <a:r>
              <a:rPr lang="pl-PL" spc="20" dirty="0">
                <a:cs typeface="Open Sans Light"/>
              </a:rPr>
              <a:t>r</a:t>
            </a:r>
            <a:r>
              <a:rPr lang="pl-PL" spc="-40" dirty="0">
                <a:cs typeface="Open Sans Light"/>
              </a:rPr>
              <a:t>z</a:t>
            </a:r>
            <a:r>
              <a:rPr lang="pl-PL" spc="-5" dirty="0">
                <a:cs typeface="Open Sans Light"/>
              </a:rPr>
              <a:t>e</a:t>
            </a:r>
            <a:r>
              <a:rPr lang="pl-PL" spc="-10" dirty="0">
                <a:cs typeface="Open Sans Light"/>
              </a:rPr>
              <a:t>c</a:t>
            </a:r>
            <a:r>
              <a:rPr lang="pl-PL" spc="5" dirty="0">
                <a:cs typeface="Open Sans Light"/>
              </a:rPr>
              <a:t>i</a:t>
            </a:r>
            <a:r>
              <a:rPr lang="pl-PL" spc="-20" dirty="0">
                <a:cs typeface="Open Sans Light"/>
              </a:rPr>
              <a:t>w</a:t>
            </a:r>
            <a:r>
              <a:rPr lang="pl-PL" spc="-10" dirty="0">
                <a:cs typeface="Open Sans Light"/>
              </a:rPr>
              <a:t>/</a:t>
            </a:r>
            <a:r>
              <a:rPr lang="pl-PL" spc="5" dirty="0">
                <a:cs typeface="Open Sans Light"/>
              </a:rPr>
              <a:t>ż</a:t>
            </a:r>
            <a:r>
              <a:rPr lang="pl-PL" spc="-5" dirty="0">
                <a:cs typeface="Open Sans Light"/>
              </a:rPr>
              <a:t>ą</a:t>
            </a:r>
            <a:r>
              <a:rPr lang="pl-PL" spc="-20" dirty="0">
                <a:cs typeface="Open Sans Light"/>
              </a:rPr>
              <a:t>d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e </a:t>
            </a:r>
            <a:r>
              <a:rPr lang="pl-PL" spc="30" dirty="0">
                <a:cs typeface="Open Sans Light"/>
              </a:rPr>
              <a:t>(</a:t>
            </a:r>
            <a:r>
              <a:rPr lang="pl-PL" spc="20" dirty="0">
                <a:cs typeface="Open Sans Light"/>
              </a:rPr>
              <a:t>„</a:t>
            </a:r>
            <a:r>
              <a:rPr lang="pl-PL" i="1" spc="-10" dirty="0">
                <a:cs typeface="Open Sans Light"/>
              </a:rPr>
              <a:t>N</a:t>
            </a:r>
            <a:r>
              <a:rPr lang="pl-PL" i="1" spc="-20" dirty="0">
                <a:cs typeface="Open Sans Light"/>
              </a:rPr>
              <a:t>i</a:t>
            </a:r>
            <a:r>
              <a:rPr lang="pl-PL" i="1" dirty="0">
                <a:cs typeface="Open Sans Light"/>
              </a:rPr>
              <a:t>e </a:t>
            </a:r>
            <a:r>
              <a:rPr lang="pl-PL" i="1" spc="30" dirty="0">
                <a:cs typeface="Open Sans Light"/>
              </a:rPr>
              <a:t>ż</a:t>
            </a:r>
            <a:r>
              <a:rPr lang="pl-PL" i="1" spc="-20" dirty="0">
                <a:cs typeface="Open Sans Light"/>
              </a:rPr>
              <a:t>y</a:t>
            </a:r>
            <a:r>
              <a:rPr lang="pl-PL" i="1" spc="30" dirty="0">
                <a:cs typeface="Open Sans Light"/>
              </a:rPr>
              <a:t>c</a:t>
            </a:r>
            <a:r>
              <a:rPr lang="pl-PL" i="1" spc="-45" dirty="0">
                <a:cs typeface="Open Sans Light"/>
              </a:rPr>
              <a:t>z</a:t>
            </a:r>
            <a:r>
              <a:rPr lang="pl-PL" i="1" dirty="0">
                <a:cs typeface="Open Sans Light"/>
              </a:rPr>
              <a:t>ę </a:t>
            </a:r>
            <a:r>
              <a:rPr lang="pl-PL" i="1" spc="-10" dirty="0">
                <a:cs typeface="Open Sans Light"/>
              </a:rPr>
              <a:t>s</a:t>
            </a:r>
            <a:r>
              <a:rPr lang="pl-PL" i="1" spc="-15" dirty="0">
                <a:cs typeface="Open Sans Light"/>
              </a:rPr>
              <a:t>o</a:t>
            </a:r>
            <a:r>
              <a:rPr lang="pl-PL" i="1" spc="-20" dirty="0">
                <a:cs typeface="Open Sans Light"/>
              </a:rPr>
              <a:t>bi</a:t>
            </a:r>
            <a:r>
              <a:rPr lang="pl-PL" i="1" spc="-15" dirty="0">
                <a:cs typeface="Open Sans Light"/>
              </a:rPr>
              <a:t>e</a:t>
            </a:r>
            <a:r>
              <a:rPr lang="pl-PL" i="1" spc="-40" dirty="0">
                <a:cs typeface="Open Sans Light"/>
              </a:rPr>
              <a:t>..</a:t>
            </a:r>
            <a:r>
              <a:rPr lang="pl-PL" i="1" spc="-55" dirty="0">
                <a:cs typeface="Open Sans Light"/>
              </a:rPr>
              <a:t>.</a:t>
            </a:r>
            <a:r>
              <a:rPr lang="pl-PL" spc="-5" dirty="0">
                <a:cs typeface="Open Sans Light"/>
              </a:rPr>
              <a:t>;</a:t>
            </a:r>
            <a:r>
              <a:rPr lang="pl-PL" dirty="0">
                <a:cs typeface="Open Sans Light"/>
              </a:rPr>
              <a:t> </a:t>
            </a:r>
            <a:r>
              <a:rPr lang="pl-PL" i="1" spc="-10" dirty="0">
                <a:cs typeface="Open Sans Light"/>
              </a:rPr>
              <a:t>N</a:t>
            </a:r>
            <a:r>
              <a:rPr lang="pl-PL" i="1" spc="-20" dirty="0">
                <a:cs typeface="Open Sans Light"/>
              </a:rPr>
              <a:t>i</a:t>
            </a:r>
            <a:r>
              <a:rPr lang="pl-PL" i="1" dirty="0">
                <a:cs typeface="Open Sans Light"/>
              </a:rPr>
              <a:t>e z</a:t>
            </a:r>
            <a:r>
              <a:rPr lang="pl-PL" i="1" spc="-35" dirty="0">
                <a:cs typeface="Open Sans Light"/>
              </a:rPr>
              <a:t>g</a:t>
            </a:r>
            <a:r>
              <a:rPr lang="pl-PL" i="1" spc="-15" dirty="0">
                <a:cs typeface="Open Sans Light"/>
              </a:rPr>
              <a:t>a</a:t>
            </a:r>
            <a:r>
              <a:rPr lang="pl-PL" i="1" spc="-20" dirty="0">
                <a:cs typeface="Open Sans Light"/>
              </a:rPr>
              <a:t>d</a:t>
            </a:r>
            <a:r>
              <a:rPr lang="pl-PL" i="1" spc="-45" dirty="0">
                <a:cs typeface="Open Sans Light"/>
              </a:rPr>
              <a:t>z</a:t>
            </a:r>
            <a:r>
              <a:rPr lang="pl-PL" i="1" spc="-15" dirty="0">
                <a:cs typeface="Open Sans Light"/>
              </a:rPr>
              <a:t>a</a:t>
            </a:r>
            <a:r>
              <a:rPr lang="pl-PL" i="1" dirty="0">
                <a:cs typeface="Open Sans Light"/>
              </a:rPr>
              <a:t>m </a:t>
            </a:r>
            <a:r>
              <a:rPr lang="pl-PL" i="1" spc="-20" dirty="0">
                <a:cs typeface="Open Sans Light"/>
              </a:rPr>
              <a:t>s</a:t>
            </a:r>
            <a:r>
              <a:rPr lang="pl-PL" i="1" spc="-10" dirty="0">
                <a:cs typeface="Open Sans Light"/>
              </a:rPr>
              <a:t>i</a:t>
            </a:r>
            <a:r>
              <a:rPr lang="pl-PL" i="1" dirty="0">
                <a:cs typeface="Open Sans Light"/>
              </a:rPr>
              <a:t>ę </a:t>
            </a:r>
            <a:r>
              <a:rPr lang="pl-PL" i="1" spc="-20" dirty="0">
                <a:cs typeface="Open Sans Light"/>
              </a:rPr>
              <a:t>…</a:t>
            </a:r>
            <a:r>
              <a:rPr lang="pl-PL" spc="55" dirty="0">
                <a:cs typeface="Open Sans Light"/>
              </a:rPr>
              <a:t>”</a:t>
            </a:r>
            <a:r>
              <a:rPr lang="pl-PL" spc="-20" dirty="0">
                <a:cs typeface="Open Sans Light"/>
              </a:rPr>
              <a:t>)</a:t>
            </a:r>
            <a:r>
              <a:rPr lang="pl-PL" dirty="0">
                <a:cs typeface="Open Sans Light"/>
              </a:rPr>
              <a:t>.</a:t>
            </a:r>
          </a:p>
          <a:p>
            <a:pPr marL="264160" marR="5080" indent="-251460">
              <a:lnSpc>
                <a:spcPct val="109200"/>
              </a:lnSpc>
              <a:spcBef>
                <a:spcPts val="565"/>
              </a:spcBef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5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a</a:t>
            </a:r>
            <a:r>
              <a:rPr lang="pl-PL" spc="-5" dirty="0">
                <a:cs typeface="Open Sans Light"/>
              </a:rPr>
              <a:t>p</a:t>
            </a:r>
            <a:r>
              <a:rPr lang="pl-PL" spc="-10" dirty="0">
                <a:cs typeface="Open Sans Light"/>
              </a:rPr>
              <a:t>o</a:t>
            </a:r>
            <a:r>
              <a:rPr lang="pl-PL" spc="5" dirty="0">
                <a:cs typeface="Open Sans Light"/>
              </a:rPr>
              <a:t>w</a:t>
            </a:r>
            <a:r>
              <a:rPr lang="pl-PL" spc="-10" dirty="0">
                <a:cs typeface="Open Sans Light"/>
              </a:rPr>
              <a:t>i</a:t>
            </a:r>
            <a:r>
              <a:rPr lang="pl-PL" spc="-5" dirty="0">
                <a:cs typeface="Open Sans Light"/>
              </a:rPr>
              <a:t>e</a:t>
            </a:r>
            <a:r>
              <a:rPr lang="pl-PL" spc="-10" dirty="0">
                <a:cs typeface="Open Sans Light"/>
              </a:rPr>
              <a:t>d</a:t>
            </a:r>
            <a:r>
              <a:rPr lang="pl-PL" dirty="0">
                <a:cs typeface="Open Sans Light"/>
              </a:rPr>
              <a:t>ź 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on</a:t>
            </a:r>
            <a:r>
              <a:rPr lang="pl-PL" dirty="0">
                <a:cs typeface="Open Sans Light"/>
              </a:rPr>
              <a:t>s</a:t>
            </a:r>
            <a:r>
              <a:rPr lang="pl-PL" spc="-15" dirty="0">
                <a:cs typeface="Open Sans Light"/>
              </a:rPr>
              <a:t>e</a:t>
            </a:r>
            <a:r>
              <a:rPr lang="pl-PL" spc="55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e</a:t>
            </a:r>
            <a:r>
              <a:rPr lang="pl-PL" spc="-10" dirty="0">
                <a:cs typeface="Open Sans Light"/>
              </a:rPr>
              <a:t>nc</a:t>
            </a:r>
            <a:r>
              <a:rPr lang="pl-PL" spc="-15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i – </a:t>
            </a:r>
            <a:r>
              <a:rPr lang="pl-PL" spc="10" dirty="0">
                <a:cs typeface="Open Sans Light"/>
              </a:rPr>
              <a:t>s</a:t>
            </a:r>
            <a:r>
              <a:rPr lang="pl-PL" spc="-15" dirty="0">
                <a:cs typeface="Open Sans Light"/>
              </a:rPr>
              <a:t>an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c</a:t>
            </a:r>
            <a:r>
              <a:rPr lang="pl-PL" spc="-15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i </a:t>
            </a:r>
            <a:r>
              <a:rPr lang="pl-PL" spc="-15" dirty="0">
                <a:cs typeface="Open Sans Light"/>
              </a:rPr>
              <a:t>lu</a:t>
            </a:r>
            <a:r>
              <a:rPr lang="pl-PL" dirty="0">
                <a:cs typeface="Open Sans Light"/>
              </a:rPr>
              <a:t>b o</a:t>
            </a:r>
            <a:r>
              <a:rPr lang="pl-PL" spc="5" dirty="0">
                <a:cs typeface="Open Sans Light"/>
              </a:rPr>
              <a:t>d</a:t>
            </a:r>
            <a:r>
              <a:rPr lang="pl-PL" spc="-10" dirty="0">
                <a:cs typeface="Open Sans Light"/>
              </a:rPr>
              <a:t>w</a:t>
            </a:r>
            <a:r>
              <a:rPr lang="pl-PL" spc="40" dirty="0">
                <a:cs typeface="Open Sans Light"/>
              </a:rPr>
              <a:t>o</a:t>
            </a:r>
            <a:r>
              <a:rPr lang="pl-PL" spc="-5" dirty="0">
                <a:cs typeface="Open Sans Light"/>
              </a:rPr>
              <a:t>ł</a:t>
            </a:r>
            <a:r>
              <a:rPr lang="pl-PL" spc="-15" dirty="0">
                <a:cs typeface="Open Sans Light"/>
              </a:rPr>
              <a:t>an</a:t>
            </a:r>
            <a:r>
              <a:rPr lang="pl-PL" spc="-2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a </a:t>
            </a:r>
            <a:r>
              <a:rPr lang="pl-PL" spc="-10" dirty="0">
                <a:cs typeface="Open Sans Light"/>
              </a:rPr>
              <a:t>d</a:t>
            </a:r>
            <a:r>
              <a:rPr lang="pl-PL" dirty="0">
                <a:cs typeface="Open Sans Light"/>
              </a:rPr>
              <a:t>o z</a:t>
            </a:r>
            <a:r>
              <a:rPr lang="pl-PL" spc="-15" dirty="0">
                <a:cs typeface="Open Sans Light"/>
              </a:rPr>
              <a:t>a</a:t>
            </a:r>
            <a:r>
              <a:rPr lang="pl-PL" spc="-10" dirty="0">
                <a:cs typeface="Open Sans Light"/>
              </a:rPr>
              <a:t>pl</a:t>
            </a:r>
            <a:r>
              <a:rPr lang="pl-PL" spc="-5" dirty="0">
                <a:cs typeface="Open Sans Light"/>
              </a:rPr>
              <a:t>e</a:t>
            </a:r>
            <a:r>
              <a:rPr lang="pl-PL" spc="20" dirty="0">
                <a:cs typeface="Open Sans Light"/>
              </a:rPr>
              <a:t>c</a:t>
            </a:r>
            <a:r>
              <a:rPr lang="pl-PL" dirty="0">
                <a:cs typeface="Open Sans Light"/>
              </a:rPr>
              <a:t>za </a:t>
            </a:r>
            <a:r>
              <a:rPr lang="pl-PL" spc="-40" dirty="0">
                <a:cs typeface="Open Sans Light"/>
              </a:rPr>
              <a:t>(</a:t>
            </a:r>
            <a:r>
              <a:rPr lang="pl-PL" spc="10" dirty="0">
                <a:cs typeface="Open Sans Light"/>
              </a:rPr>
              <a:t>s</a:t>
            </a:r>
            <a:r>
              <a:rPr lang="pl-PL" spc="-15" dirty="0">
                <a:cs typeface="Open Sans Light"/>
              </a:rPr>
              <a:t>an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c</a:t>
            </a:r>
            <a:r>
              <a:rPr lang="pl-PL" spc="-20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a </a:t>
            </a:r>
            <a:r>
              <a:rPr lang="pl-PL" spc="-5" dirty="0">
                <a:cs typeface="Open Sans Light"/>
              </a:rPr>
              <a:t>p</a:t>
            </a:r>
            <a:r>
              <a:rPr lang="pl-PL" spc="-10" dirty="0">
                <a:cs typeface="Open Sans Light"/>
              </a:rPr>
              <a:t>o</a:t>
            </a:r>
            <a:r>
              <a:rPr lang="pl-PL" spc="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inn</a:t>
            </a:r>
            <a:r>
              <a:rPr lang="pl-PL" dirty="0">
                <a:cs typeface="Open Sans Light"/>
              </a:rPr>
              <a:t>a </a:t>
            </a:r>
            <a:r>
              <a:rPr lang="pl-PL" spc="-5" dirty="0">
                <a:cs typeface="Open Sans Light"/>
              </a:rPr>
              <a:t>by</a:t>
            </a:r>
            <a:r>
              <a:rPr lang="pl-PL" dirty="0">
                <a:cs typeface="Open Sans Light"/>
              </a:rPr>
              <a:t>ć </a:t>
            </a:r>
            <a:r>
              <a:rPr lang="pl-PL" spc="70" dirty="0">
                <a:cs typeface="Open Sans Light"/>
              </a:rPr>
              <a:t>w</a:t>
            </a:r>
            <a:r>
              <a:rPr lang="pl-PL" spc="15" dirty="0">
                <a:cs typeface="Open Sans Light"/>
              </a:rPr>
              <a:t>y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o</a:t>
            </a:r>
            <a:r>
              <a:rPr lang="pl-PL" spc="-15" dirty="0">
                <a:cs typeface="Open Sans Light"/>
              </a:rPr>
              <a:t>naln</a:t>
            </a:r>
            <a:r>
              <a:rPr lang="pl-PL" dirty="0">
                <a:cs typeface="Open Sans Light"/>
              </a:rPr>
              <a:t>a, </a:t>
            </a:r>
            <a:r>
              <a:rPr lang="pl-PL" spc="40" dirty="0">
                <a:cs typeface="Open Sans Light"/>
              </a:rPr>
              <a:t>z</a:t>
            </a:r>
            <a:r>
              <a:rPr lang="pl-PL" spc="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i</a:t>
            </a:r>
            <a:r>
              <a:rPr lang="pl-PL" spc="-5" dirty="0">
                <a:cs typeface="Open Sans Light"/>
              </a:rPr>
              <a:t>ą</a:t>
            </a:r>
            <a:r>
              <a:rPr lang="pl-PL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an</a:t>
            </a:r>
            <a:r>
              <a:rPr lang="pl-PL" dirty="0">
                <a:cs typeface="Open Sans Light"/>
              </a:rPr>
              <a:t>a z </a:t>
            </a:r>
            <a:r>
              <a:rPr lang="pl-PL" spc="15" dirty="0">
                <a:cs typeface="Open Sans Light"/>
              </a:rPr>
              <a:t>t</a:t>
            </a:r>
            <a:r>
              <a:rPr lang="pl-PL" dirty="0">
                <a:cs typeface="Open Sans Light"/>
              </a:rPr>
              <a:t>ą 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o</a:t>
            </a:r>
            <a:r>
              <a:rPr lang="pl-PL" spc="-15" dirty="0">
                <a:cs typeface="Open Sans Light"/>
              </a:rPr>
              <a:t>n</a:t>
            </a:r>
            <a:r>
              <a:rPr lang="pl-PL" spc="15" dirty="0">
                <a:cs typeface="Open Sans Light"/>
              </a:rPr>
              <a:t>k</a:t>
            </a:r>
            <a:r>
              <a:rPr lang="pl-PL" spc="-30" dirty="0">
                <a:cs typeface="Open Sans Light"/>
              </a:rPr>
              <a:t>r</a:t>
            </a:r>
            <a:r>
              <a:rPr lang="pl-PL" spc="-5" dirty="0">
                <a:cs typeface="Open Sans Light"/>
              </a:rPr>
              <a:t>e</a:t>
            </a:r>
            <a:r>
              <a:rPr lang="pl-PL" dirty="0">
                <a:cs typeface="Open Sans Light"/>
              </a:rPr>
              <a:t>t</a:t>
            </a:r>
            <a:r>
              <a:rPr lang="pl-PL" spc="-10" dirty="0">
                <a:cs typeface="Open Sans Light"/>
              </a:rPr>
              <a:t>n</a:t>
            </a:r>
            <a:r>
              <a:rPr lang="pl-PL" dirty="0">
                <a:cs typeface="Open Sans Light"/>
              </a:rPr>
              <a:t>ą </a:t>
            </a:r>
            <a:r>
              <a:rPr lang="pl-PL" spc="35" dirty="0">
                <a:cs typeface="Open Sans Light"/>
              </a:rPr>
              <a:t>s</a:t>
            </a:r>
            <a:r>
              <a:rPr lang="pl-PL" spc="70" dirty="0">
                <a:cs typeface="Open Sans Light"/>
              </a:rPr>
              <a:t>y</a:t>
            </a:r>
            <a:r>
              <a:rPr lang="pl-PL" spc="-10" dirty="0">
                <a:cs typeface="Open Sans Light"/>
              </a:rPr>
              <a:t>t</a:t>
            </a:r>
            <a:r>
              <a:rPr lang="pl-PL" spc="-20" dirty="0">
                <a:cs typeface="Open Sans Light"/>
              </a:rPr>
              <a:t>u</a:t>
            </a:r>
            <a:r>
              <a:rPr lang="pl-PL" spc="-10" dirty="0">
                <a:cs typeface="Open Sans Light"/>
              </a:rPr>
              <a:t>ac</a:t>
            </a:r>
            <a:r>
              <a:rPr lang="pl-PL" spc="-15" dirty="0">
                <a:cs typeface="Open Sans Light"/>
              </a:rPr>
              <a:t>j</a:t>
            </a:r>
            <a:r>
              <a:rPr lang="pl-PL" spc="-5" dirty="0">
                <a:cs typeface="Open Sans Light"/>
              </a:rPr>
              <a:t>ą</a:t>
            </a:r>
            <a:r>
              <a:rPr lang="pl-PL" dirty="0">
                <a:cs typeface="Open Sans Light"/>
              </a:rPr>
              <a:t>, z</a:t>
            </a:r>
            <a:r>
              <a:rPr lang="pl-PL" spc="-10" dirty="0">
                <a:cs typeface="Open Sans Light"/>
              </a:rPr>
              <a:t>acho</a:t>
            </a:r>
            <a:r>
              <a:rPr lang="pl-PL" spc="-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spc="-15" dirty="0">
                <a:cs typeface="Open Sans Light"/>
              </a:rPr>
              <a:t>e</a:t>
            </a:r>
            <a:r>
              <a:rPr lang="pl-PL" dirty="0">
                <a:cs typeface="Open Sans Light"/>
              </a:rPr>
              <a:t>m i </a:t>
            </a:r>
            <a:r>
              <a:rPr lang="pl-PL" spc="-15" dirty="0">
                <a:cs typeface="Open Sans Light"/>
              </a:rPr>
              <a:t>n</a:t>
            </a:r>
            <a:r>
              <a:rPr lang="pl-PL" spc="-10" dirty="0">
                <a:cs typeface="Open Sans Light"/>
              </a:rPr>
              <a:t>i</a:t>
            </a:r>
            <a:r>
              <a:rPr lang="pl-PL" spc="-20" dirty="0">
                <a:cs typeface="Open Sans Light"/>
              </a:rPr>
              <a:t>e</a:t>
            </a:r>
            <a:r>
              <a:rPr lang="pl-PL" spc="-15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g</a:t>
            </a:r>
            <a:r>
              <a:rPr lang="pl-PL" spc="-30" dirty="0">
                <a:cs typeface="Open Sans Light"/>
              </a:rPr>
              <a:t>r</a:t>
            </a:r>
            <a:r>
              <a:rPr lang="pl-PL" spc="-5" dirty="0">
                <a:cs typeface="Open Sans Light"/>
              </a:rPr>
              <a:t>e</a:t>
            </a:r>
            <a:r>
              <a:rPr lang="pl-PL" spc="35" dirty="0">
                <a:cs typeface="Open Sans Light"/>
              </a:rPr>
              <a:t>s</a:t>
            </a:r>
            <a:r>
              <a:rPr lang="pl-PL" spc="70" dirty="0">
                <a:cs typeface="Open Sans Light"/>
              </a:rPr>
              <a:t>y</a:t>
            </a:r>
            <a:r>
              <a:rPr lang="pl-PL" spc="5" dirty="0">
                <a:cs typeface="Open Sans Light"/>
              </a:rPr>
              <a:t>w</a:t>
            </a:r>
            <a:r>
              <a:rPr lang="pl-PL" spc="-15" dirty="0">
                <a:cs typeface="Open Sans Light"/>
              </a:rPr>
              <a:t>n</a:t>
            </a:r>
            <a:r>
              <a:rPr lang="pl-PL" spc="-65" dirty="0">
                <a:cs typeface="Open Sans Light"/>
              </a:rPr>
              <a:t>a</a:t>
            </a:r>
            <a:r>
              <a:rPr lang="pl-PL" spc="-20" dirty="0">
                <a:cs typeface="Open Sans Light"/>
              </a:rPr>
              <a:t>)</a:t>
            </a:r>
            <a:r>
              <a:rPr lang="pl-PL" dirty="0">
                <a:cs typeface="Open Sans Light"/>
              </a:rPr>
              <a:t>.</a:t>
            </a:r>
          </a:p>
          <a:p>
            <a:pPr marL="264160" indent="-251460">
              <a:lnSpc>
                <a:spcPct val="100000"/>
              </a:lnSpc>
              <a:spcBef>
                <a:spcPts val="725"/>
              </a:spcBef>
              <a:buFont typeface="Open Sans Semibold"/>
              <a:buAutoNum type="arabicPeriod"/>
              <a:tabLst>
                <a:tab pos="264795" algn="l"/>
              </a:tabLst>
            </a:pPr>
            <a:r>
              <a:rPr lang="pl-PL" spc="-30" dirty="0">
                <a:cs typeface="Open Sans Light"/>
              </a:rPr>
              <a:t>W</a:t>
            </a:r>
            <a:r>
              <a:rPr lang="pl-PL" spc="-5" dirty="0">
                <a:cs typeface="Open Sans Light"/>
              </a:rPr>
              <a:t>p</a:t>
            </a:r>
            <a:r>
              <a:rPr lang="pl-PL" spc="-30" dirty="0">
                <a:cs typeface="Open Sans Light"/>
              </a:rPr>
              <a:t>r</a:t>
            </a:r>
            <a:r>
              <a:rPr lang="pl-PL" spc="-10" dirty="0">
                <a:cs typeface="Open Sans Light"/>
              </a:rPr>
              <a:t>o</a:t>
            </a:r>
            <a:r>
              <a:rPr lang="pl-PL" spc="-5" dirty="0">
                <a:cs typeface="Open Sans Light"/>
              </a:rPr>
              <a:t>wa</a:t>
            </a:r>
            <a:r>
              <a:rPr lang="pl-PL" spc="-15" dirty="0">
                <a:cs typeface="Open Sans Light"/>
              </a:rPr>
              <a:t>d</a:t>
            </a:r>
            <a:r>
              <a:rPr lang="pl-PL" spc="-40" dirty="0">
                <a:cs typeface="Open Sans Light"/>
              </a:rPr>
              <a:t>z</a:t>
            </a:r>
            <a:r>
              <a:rPr lang="pl-PL" spc="-15" dirty="0">
                <a:cs typeface="Open Sans Light"/>
              </a:rPr>
              <a:t>en</a:t>
            </a:r>
            <a:r>
              <a:rPr lang="pl-PL" spc="-1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e </a:t>
            </a:r>
            <a:r>
              <a:rPr lang="pl-PL" spc="10" dirty="0">
                <a:cs typeface="Open Sans Light"/>
              </a:rPr>
              <a:t>s</a:t>
            </a:r>
            <a:r>
              <a:rPr lang="pl-PL" spc="-15" dirty="0">
                <a:cs typeface="Open Sans Light"/>
              </a:rPr>
              <a:t>an</a:t>
            </a:r>
            <a:r>
              <a:rPr lang="pl-PL" spc="-30" dirty="0">
                <a:cs typeface="Open Sans Light"/>
              </a:rPr>
              <a:t>k</a:t>
            </a:r>
            <a:r>
              <a:rPr lang="pl-PL" spc="-10" dirty="0">
                <a:cs typeface="Open Sans Light"/>
              </a:rPr>
              <a:t>c</a:t>
            </a:r>
            <a:r>
              <a:rPr lang="pl-PL" spc="-15" dirty="0">
                <a:cs typeface="Open Sans Light"/>
              </a:rPr>
              <a:t>j</a:t>
            </a:r>
            <a:r>
              <a:rPr lang="pl-PL" dirty="0">
                <a:cs typeface="Open Sans Light"/>
              </a:rPr>
              <a:t>i </a:t>
            </a:r>
            <a:r>
              <a:rPr lang="pl-PL" spc="-15" dirty="0">
                <a:cs typeface="Open Sans Light"/>
              </a:rPr>
              <a:t>lu</a:t>
            </a:r>
            <a:r>
              <a:rPr lang="pl-PL" dirty="0">
                <a:cs typeface="Open Sans Light"/>
              </a:rPr>
              <a:t>b o</a:t>
            </a:r>
            <a:r>
              <a:rPr lang="pl-PL" spc="5" dirty="0">
                <a:cs typeface="Open Sans Light"/>
              </a:rPr>
              <a:t>d</a:t>
            </a:r>
            <a:r>
              <a:rPr lang="pl-PL" spc="-10" dirty="0">
                <a:cs typeface="Open Sans Light"/>
              </a:rPr>
              <a:t>w</a:t>
            </a:r>
            <a:r>
              <a:rPr lang="pl-PL" spc="40" dirty="0">
                <a:cs typeface="Open Sans Light"/>
              </a:rPr>
              <a:t>o</a:t>
            </a:r>
            <a:r>
              <a:rPr lang="pl-PL" spc="-5" dirty="0">
                <a:cs typeface="Open Sans Light"/>
              </a:rPr>
              <a:t>ł</a:t>
            </a:r>
            <a:r>
              <a:rPr lang="pl-PL" spc="-15" dirty="0">
                <a:cs typeface="Open Sans Light"/>
              </a:rPr>
              <a:t>an</a:t>
            </a:r>
            <a:r>
              <a:rPr lang="pl-PL" spc="-10" dirty="0">
                <a:cs typeface="Open Sans Light"/>
              </a:rPr>
              <a:t>i</a:t>
            </a:r>
            <a:r>
              <a:rPr lang="pl-PL" dirty="0">
                <a:cs typeface="Open Sans Light"/>
              </a:rPr>
              <a:t>e </a:t>
            </a:r>
            <a:r>
              <a:rPr lang="pl-PL" spc="-10" dirty="0">
                <a:cs typeface="Open Sans Light"/>
              </a:rPr>
              <a:t>d</a:t>
            </a:r>
            <a:r>
              <a:rPr lang="pl-PL" dirty="0">
                <a:cs typeface="Open Sans Light"/>
              </a:rPr>
              <a:t>o z</a:t>
            </a:r>
            <a:r>
              <a:rPr lang="pl-PL" spc="-15" dirty="0">
                <a:cs typeface="Open Sans Light"/>
              </a:rPr>
              <a:t>a</a:t>
            </a:r>
            <a:r>
              <a:rPr lang="pl-PL" spc="-10" dirty="0">
                <a:cs typeface="Open Sans Light"/>
              </a:rPr>
              <a:t>pl</a:t>
            </a:r>
            <a:r>
              <a:rPr lang="pl-PL" spc="-5" dirty="0">
                <a:cs typeface="Open Sans Light"/>
              </a:rPr>
              <a:t>e</a:t>
            </a:r>
            <a:r>
              <a:rPr lang="pl-PL" spc="20" dirty="0">
                <a:cs typeface="Open Sans Light"/>
              </a:rPr>
              <a:t>c</a:t>
            </a:r>
            <a:r>
              <a:rPr lang="pl-PL" dirty="0">
                <a:cs typeface="Open Sans Light"/>
              </a:rPr>
              <a:t>z</a:t>
            </a:r>
            <a:r>
              <a:rPr lang="pl-PL" spc="-10" dirty="0">
                <a:cs typeface="Open Sans Light"/>
              </a:rPr>
              <a:t>a</a:t>
            </a:r>
            <a:r>
              <a:rPr lang="pl-PL" dirty="0">
                <a:cs typeface="Open Sans Light"/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076" name="AutoShape 4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Jak radzić sobie z trudnymi sytuacjami ?</a:t>
            </a:r>
            <a:endParaRPr lang="pl-PL" sz="360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571612"/>
            <a:ext cx="8072494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Rola zawodowa</a:t>
            </a:r>
          </a:p>
          <a:p>
            <a:pPr>
              <a:buNone/>
            </a:pPr>
            <a:endParaRPr lang="pl-PL" sz="2000" b="1" dirty="0">
              <a:latin typeface="Calibri Regular"/>
            </a:endParaRP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„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Z uwagi na pełnioną funkcję nie mam możliwości spełnienia Pani/a prośby</a:t>
            </a: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”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Nie jestem upoważniony/kompetentny, aby udzielić panu takiej  informacji</a:t>
            </a: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To wykracza poza zakres moich obowiązków</a:t>
            </a: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nela Bold"/>
            </a:endParaRP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Reprezentuję … , Pełnię funkcję … , Jestem …</a:t>
            </a:r>
            <a:r>
              <a:rPr lang="pl-PL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nela Bold"/>
            </a:endParaRPr>
          </a:p>
          <a:p>
            <a:pPr marL="342900" lvl="3" indent="-342900">
              <a:lnSpc>
                <a:spcPct val="150000"/>
              </a:lnSpc>
              <a:buSzPct val="70000"/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" name="AutoShape 4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C:\Users\a\Desktop\vinyl-2202325__4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Stres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r>
              <a:rPr lang="pl-PL" dirty="0"/>
              <a:t>Trudne sytuacje</a:t>
            </a:r>
          </a:p>
          <a:p>
            <a:r>
              <a:rPr lang="pl-PL" dirty="0"/>
              <a:t>Nieprzyjemny stan świadomości</a:t>
            </a:r>
          </a:p>
          <a:p>
            <a:r>
              <a:rPr lang="pl-PL" dirty="0"/>
              <a:t>Napięcie </a:t>
            </a:r>
          </a:p>
          <a:p>
            <a:r>
              <a:rPr lang="pl-PL" dirty="0"/>
              <a:t>Niepokój </a:t>
            </a:r>
          </a:p>
          <a:p>
            <a:r>
              <a:rPr lang="pl-PL" dirty="0"/>
              <a:t>Strach</a:t>
            </a:r>
          </a:p>
          <a:p>
            <a:r>
              <a:rPr lang="pl-PL" dirty="0"/>
              <a:t>Obciążenie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Stres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pPr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Stres –  stan napięcia, braku równowagi wewnętrznej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/>
              <a:t>Terapia ACT </a:t>
            </a:r>
            <a:br>
              <a:rPr lang="pl-PL" sz="4000" b="1" dirty="0"/>
            </a:br>
            <a:r>
              <a:rPr lang="pl-PL" sz="2000" b="1" dirty="0"/>
              <a:t>(</a:t>
            </a:r>
            <a:r>
              <a:rPr lang="pl-PL" sz="2000" b="1" i="1" dirty="0" err="1"/>
              <a:t>acceptance</a:t>
            </a:r>
            <a:r>
              <a:rPr lang="pl-PL" sz="2000" b="1" i="1" dirty="0"/>
              <a:t> and </a:t>
            </a:r>
            <a:r>
              <a:rPr lang="pl-PL" sz="2000" b="1" i="1" dirty="0" err="1"/>
              <a:t>commitment</a:t>
            </a:r>
            <a:r>
              <a:rPr lang="pl-PL" sz="2000" b="1" i="1" dirty="0"/>
              <a:t> </a:t>
            </a:r>
            <a:r>
              <a:rPr lang="pl-PL" sz="2000" b="1" i="1" dirty="0" err="1"/>
              <a:t>therapy</a:t>
            </a:r>
            <a:r>
              <a:rPr lang="pl-PL" sz="2000" b="1" dirty="0"/>
              <a:t>)</a:t>
            </a:r>
            <a:br>
              <a:rPr lang="pl-PL" sz="2000" b="1" dirty="0"/>
            </a:br>
            <a:r>
              <a:rPr lang="pl-PL" sz="2000" b="1" dirty="0"/>
              <a:t>http://uczesieact.pl/czym-jest-act/</a:t>
            </a:r>
          </a:p>
        </p:txBody>
      </p:sp>
      <p:pic>
        <p:nvPicPr>
          <p:cNvPr id="1027" name="Picture 3" descr="C:\Users\a\Desktop\obazkii\brain-605603__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pl-PL" sz="2800" dirty="0"/>
              <a:t>Życie jest z natury trudne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Problemy i ból są wszechobecne i stałe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Ból obecności i ból braku</a:t>
            </a:r>
          </a:p>
          <a:p>
            <a:endParaRPr lang="pl-PL" sz="3200" dirty="0">
              <a:solidFill>
                <a:schemeClr val="accent1"/>
              </a:solidFill>
            </a:endParaRPr>
          </a:p>
          <a:p>
            <a:pPr>
              <a:buNone/>
            </a:pP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Jeśli czegoś nie chcesz - masz to</a:t>
            </a:r>
          </a:p>
          <a:p>
            <a:pPr>
              <a:buFontTx/>
              <a:buChar char="-"/>
            </a:pPr>
            <a:r>
              <a:rPr lang="pl-PL" sz="2000" dirty="0"/>
              <a:t>Nie myśl o różowym słoniu !</a:t>
            </a:r>
          </a:p>
          <a:p>
            <a:pPr>
              <a:buFontTx/>
              <a:buChar char="-"/>
            </a:pPr>
            <a:endParaRPr lang="pl-PL" sz="2800" dirty="0"/>
          </a:p>
          <a:p>
            <a:r>
              <a:rPr lang="pl-PL" sz="2800" dirty="0"/>
              <a:t>Unikanie doświadczania złych emocji</a:t>
            </a:r>
          </a:p>
          <a:p>
            <a:pPr>
              <a:buFontTx/>
              <a:buChar char="-"/>
            </a:pPr>
            <a:r>
              <a:rPr lang="pl-PL" sz="2800" dirty="0"/>
              <a:t>Złudzenie, że można kontrolować swoje odczucia</a:t>
            </a:r>
          </a:p>
          <a:p>
            <a:pPr>
              <a:buFontTx/>
              <a:buChar char="-"/>
            </a:pPr>
            <a:r>
              <a:rPr lang="pl-PL" sz="2800" dirty="0"/>
              <a:t>Unikanie a próba wydostania się z ruchomych piasków </a:t>
            </a:r>
          </a:p>
          <a:p>
            <a:pPr>
              <a:buFontTx/>
              <a:buChar char="-"/>
            </a:pPr>
            <a:r>
              <a:rPr lang="pl-PL" sz="2800" dirty="0"/>
              <a:t>Nadmiar unikania prowadzi do zatarcia istoty problemu</a:t>
            </a:r>
          </a:p>
          <a:p>
            <a:endParaRPr lang="pl-PL" sz="3200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Nasz umysł potrafi zbudować  zależność i powiązanie dla  wszystkiego ( </a:t>
            </a:r>
            <a:r>
              <a:rPr lang="pl-PL" sz="2800" dirty="0" err="1"/>
              <a:t>bisocjacja</a:t>
            </a:r>
            <a:r>
              <a:rPr lang="pl-PL" sz="2800" dirty="0"/>
              <a:t>)</a:t>
            </a:r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5022577" cy="316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48577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Wybrane teorie wyjaśniające powstawanie agresji</a:t>
            </a:r>
            <a:endParaRPr lang="pl-PL" sz="2000" dirty="0"/>
          </a:p>
          <a:p>
            <a:r>
              <a:rPr lang="pl-PL" sz="2400" b="1" dirty="0"/>
              <a:t>Teoria nabytego popędu </a:t>
            </a:r>
          </a:p>
          <a:p>
            <a:pPr>
              <a:buNone/>
            </a:pPr>
            <a:r>
              <a:rPr lang="pl-PL" sz="2400" dirty="0"/>
              <a:t>Koncepcja Johna </a:t>
            </a:r>
            <a:r>
              <a:rPr lang="pl-PL" sz="2400" dirty="0" err="1"/>
              <a:t>Dollarda</a:t>
            </a:r>
            <a:r>
              <a:rPr lang="pl-PL" sz="2400" dirty="0"/>
              <a:t>  „frustracji-agresji” zakładała, że </a:t>
            </a:r>
            <a:r>
              <a:rPr lang="pl-PL" sz="2400" b="1" dirty="0"/>
              <a:t>agresja</a:t>
            </a:r>
            <a:r>
              <a:rPr lang="pl-PL" sz="2400" dirty="0"/>
              <a:t> jest reakcją na zjawisko frustracji, czyli nie zaspokojenie naszych potrzeb. Jednocześnie agresja zawsze poprzedzona jest frustracją. Jednocześnie każda frustracja doprowadza do agresji. W wyniku czego agresja zwykle kierowana jest przeciwko osobie będącej przyczyną frustracji.</a:t>
            </a:r>
          </a:p>
          <a:p>
            <a:pPr>
              <a:buNone/>
            </a:pPr>
            <a:r>
              <a:rPr lang="pl-PL" sz="2400" dirty="0"/>
              <a:t> Leonard </a:t>
            </a:r>
            <a:r>
              <a:rPr lang="pl-PL" sz="2400" dirty="0" err="1"/>
              <a:t>Berkowitz</a:t>
            </a:r>
            <a:r>
              <a:rPr lang="pl-PL" sz="2400" dirty="0"/>
              <a:t> modyfikował tę koncepcję uznając, że frustracja  wywołuje uczucie gniewu, a gniew stanowi gotowość do podjęcia agresywnego zachowania, które może się pojawić lub nie, zależnie od indywidualnej reakcji jednostki na bodźce pochodzące z otoczenia.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189" y="1428736"/>
            <a:ext cx="7786687" cy="4481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         </a:t>
            </a:r>
            <a:r>
              <a:rPr lang="pl-PL" sz="2800" b="1" i="1" dirty="0">
                <a:solidFill>
                  <a:srgbClr val="00B0F0"/>
                </a:solidFill>
              </a:rPr>
              <a:t>Ćwiczenie  pies  i  telewizor</a:t>
            </a:r>
          </a:p>
          <a:p>
            <a:pPr>
              <a:buNone/>
            </a:pPr>
            <a:endParaRPr lang="pl-PL" sz="2800" dirty="0"/>
          </a:p>
          <a:p>
            <a:pPr marL="514350" indent="-514350">
              <a:buNone/>
            </a:pPr>
            <a:r>
              <a:rPr lang="pl-PL" sz="2800" dirty="0"/>
              <a:t>1. W czym pies przypomina telewizor ?</a:t>
            </a:r>
          </a:p>
          <a:p>
            <a:pPr marL="514350" indent="-514350"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/>
              <a:t>2. W czym pies jest lepszy od telewizora ?</a:t>
            </a:r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/>
              <a:t>3. W jaki sposób telewizor wywodzi się od psa ?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189" y="1643050"/>
            <a:ext cx="7786687" cy="42672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Techniki</a:t>
            </a:r>
          </a:p>
          <a:p>
            <a:pPr algn="ctr">
              <a:buNone/>
            </a:pPr>
            <a:endParaRPr lang="pl-PL" b="1" dirty="0">
              <a:solidFill>
                <a:srgbClr val="00B0F0"/>
              </a:solidFill>
            </a:endParaRPr>
          </a:p>
          <a:p>
            <a:r>
              <a:rPr lang="pl-PL" sz="2800" dirty="0"/>
              <a:t>Spoglądaj na swoje myśli a nie żyj z ich perspektywy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Myśli są jak znaki drogowe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Defuzja – oddzielenie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189" y="1285860"/>
            <a:ext cx="7786687" cy="4624403"/>
          </a:xfrm>
        </p:spPr>
        <p:txBody>
          <a:bodyPr/>
          <a:lstStyle/>
          <a:p>
            <a:r>
              <a:rPr lang="pl-PL" sz="2800" dirty="0"/>
              <a:t>Defuzja – oddzielenie</a:t>
            </a:r>
          </a:p>
          <a:p>
            <a:pPr>
              <a:buNone/>
            </a:pPr>
            <a:endParaRPr lang="pl-PL" sz="32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pl-PL" sz="3200" b="1" i="1" dirty="0">
                <a:solidFill>
                  <a:srgbClr val="FF0000"/>
                </a:solidFill>
              </a:rPr>
              <a:t>  „Boże jaki jestem niespokojny”</a:t>
            </a:r>
          </a:p>
          <a:p>
            <a:pPr algn="ctr">
              <a:buNone/>
            </a:pPr>
            <a:endParaRPr lang="pl-PL" sz="32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3200" b="1" i="1" dirty="0">
                <a:solidFill>
                  <a:srgbClr val="00B050"/>
                </a:solidFill>
              </a:rPr>
              <a:t>  „Mam wrażenie że jestem niespokojny”</a:t>
            </a:r>
          </a:p>
          <a:p>
            <a:pPr algn="ctr">
              <a:buNone/>
            </a:pPr>
            <a:r>
              <a:rPr lang="pl-PL" sz="3200" b="1" i="1" dirty="0">
                <a:solidFill>
                  <a:srgbClr val="00B050"/>
                </a:solidFill>
              </a:rPr>
              <a:t>„Mój umysł mówi mi, że się niepokoję”</a:t>
            </a:r>
          </a:p>
          <a:p>
            <a:pPr algn="ctr">
              <a:buNone/>
            </a:pPr>
            <a:r>
              <a:rPr lang="pl-PL" sz="3200" b="1" i="1" dirty="0">
                <a:solidFill>
                  <a:srgbClr val="00B050"/>
                </a:solidFill>
              </a:rPr>
              <a:t>„Dzięki umyśle, że ostrzegasz mnie, że się niepokoję”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rot="5400000">
            <a:off x="4108447" y="3321049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Autokonceptualizacja  ( zawsze nadajemy znaczenia naszym działaniom)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b="1" i="1" dirty="0"/>
              <a:t>Ja skonceptualizowane  </a:t>
            </a:r>
            <a:r>
              <a:rPr lang="pl-PL" sz="2800" dirty="0"/>
              <a:t>( Jestem nudny, gruby, dziwny, zapracowany, fajny, zdenerwowany , itp.)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Terapia ACT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Krąg wpływu i Krąg zainteresowań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5357850" cy="4829196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r>
              <a:rPr lang="pl-PL" sz="2400" dirty="0"/>
              <a:t>Na krąg zainteresowań nie mamy bezpośredniego wpływu.</a:t>
            </a:r>
          </a:p>
          <a:p>
            <a:r>
              <a:rPr lang="pl-PL" sz="2400" dirty="0"/>
              <a:t> Możemy wpływać na wydarzenia, zachowania, myśli jedynie poprzez krąg wpływu. </a:t>
            </a:r>
          </a:p>
          <a:p>
            <a:r>
              <a:rPr lang="pl-PL" sz="2400" dirty="0"/>
              <a:t>Nie trać czasu i energii na myślenie i mówienie o zdarzeniach z kręgu zainteresowań. </a:t>
            </a:r>
          </a:p>
          <a:p>
            <a:r>
              <a:rPr lang="pl-PL" sz="2400" dirty="0"/>
              <a:t>Działaj proaktywnie w kręgu wpływu!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429256" y="2285992"/>
          <a:ext cx="35719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Redukcja stresu</a:t>
            </a:r>
            <a:r>
              <a:rPr lang="pl-PL" sz="36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12700" algn="ctr">
              <a:lnSpc>
                <a:spcPct val="100000"/>
              </a:lnSpc>
              <a:buNone/>
            </a:pPr>
            <a:r>
              <a:rPr lang="pl-PL" sz="2800" b="1" i="1" spc="-10" dirty="0" err="1">
                <a:solidFill>
                  <a:srgbClr val="00B0F0"/>
                </a:solidFill>
                <a:cs typeface="Open Sans Light"/>
              </a:rPr>
              <a:t>Mindfulness</a:t>
            </a:r>
            <a:r>
              <a:rPr lang="pl-PL" sz="2800" b="1" i="1" spc="-10" dirty="0">
                <a:solidFill>
                  <a:srgbClr val="00B0F0"/>
                </a:solidFill>
                <a:cs typeface="Open Sans Light"/>
              </a:rPr>
              <a:t> </a:t>
            </a:r>
            <a:r>
              <a:rPr lang="pl-PL" sz="2800" b="1" spc="-20" dirty="0">
                <a:solidFill>
                  <a:srgbClr val="00B0F0"/>
                </a:solidFill>
                <a:cs typeface="Open Sans Light"/>
              </a:rPr>
              <a:t>to </a:t>
            </a:r>
            <a:r>
              <a:rPr lang="pl-PL" sz="2800" b="1" spc="-10" dirty="0">
                <a:solidFill>
                  <a:srgbClr val="00B0F0"/>
                </a:solidFill>
                <a:cs typeface="Open Sans"/>
              </a:rPr>
              <a:t>uważna</a:t>
            </a:r>
            <a:r>
              <a:rPr lang="pl-PL" sz="2800" b="1" spc="-35" dirty="0">
                <a:solidFill>
                  <a:srgbClr val="00B0F0"/>
                </a:solidFill>
                <a:cs typeface="Open Sans"/>
              </a:rPr>
              <a:t> </a:t>
            </a:r>
            <a:r>
              <a:rPr lang="pl-PL" sz="2800" b="1" spc="-5" dirty="0">
                <a:solidFill>
                  <a:srgbClr val="00B0F0"/>
                </a:solidFill>
                <a:cs typeface="Open Sans"/>
              </a:rPr>
              <a:t>obecność</a:t>
            </a:r>
          </a:p>
          <a:p>
            <a:pPr marL="12700" algn="ctr">
              <a:lnSpc>
                <a:spcPct val="100000"/>
              </a:lnSpc>
              <a:buNone/>
            </a:pPr>
            <a:endParaRPr lang="pl-PL" sz="2800" b="1" dirty="0">
              <a:solidFill>
                <a:srgbClr val="00B0F0"/>
              </a:solidFill>
              <a:cs typeface="Open Sans Light"/>
            </a:endParaRPr>
          </a:p>
          <a:p>
            <a:pPr marL="12700" marR="33655" algn="just">
              <a:lnSpc>
                <a:spcPct val="104200"/>
              </a:lnSpc>
              <a:spcBef>
                <a:spcPts val="1130"/>
              </a:spcBef>
            </a:pPr>
            <a:r>
              <a:rPr lang="pl-PL" sz="2400" spc="5" dirty="0">
                <a:solidFill>
                  <a:srgbClr val="231F20"/>
                </a:solidFill>
                <a:latin typeface="Open Sans Light"/>
                <a:cs typeface="Open Sans Light"/>
              </a:rPr>
              <a:t>Pełna </a:t>
            </a:r>
            <a:r>
              <a:rPr lang="pl-PL" sz="2400" dirty="0">
                <a:solidFill>
                  <a:srgbClr val="231F20"/>
                </a:solidFill>
                <a:latin typeface="Open Sans Light"/>
                <a:cs typeface="Open Sans Light"/>
              </a:rPr>
              <a:t>nazwa </a:t>
            </a:r>
            <a:r>
              <a:rPr lang="pl-PL" sz="2400" spc="-20" dirty="0">
                <a:solidFill>
                  <a:srgbClr val="231F20"/>
                </a:solidFill>
                <a:latin typeface="Open Sans Light"/>
                <a:cs typeface="Open Sans Light"/>
              </a:rPr>
              <a:t>to </a:t>
            </a:r>
            <a:r>
              <a:rPr lang="pl-PL" sz="2400" spc="-15" dirty="0">
                <a:solidFill>
                  <a:srgbClr val="231F20"/>
                </a:solidFill>
                <a:latin typeface="Open Sans Light"/>
                <a:cs typeface="Open Sans Light"/>
              </a:rPr>
              <a:t>MBSR (</a:t>
            </a:r>
            <a:r>
              <a:rPr lang="pl-PL" sz="2400" i="1" spc="-15" dirty="0" err="1">
                <a:solidFill>
                  <a:srgbClr val="231F20"/>
                </a:solidFill>
                <a:latin typeface="Open Sans Light"/>
                <a:cs typeface="Open Sans Light"/>
              </a:rPr>
              <a:t>Mindfulness</a:t>
            </a:r>
            <a:r>
              <a:rPr lang="pl-PL" sz="2400" i="1" spc="-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400" i="1" spc="-15" dirty="0" err="1">
                <a:solidFill>
                  <a:srgbClr val="231F20"/>
                </a:solidFill>
                <a:latin typeface="Open Sans Light"/>
                <a:cs typeface="Open Sans Light"/>
              </a:rPr>
              <a:t>Based</a:t>
            </a:r>
            <a:r>
              <a:rPr lang="pl-PL" sz="2400" i="1" spc="-15" dirty="0">
                <a:solidFill>
                  <a:srgbClr val="231F20"/>
                </a:solidFill>
                <a:latin typeface="Open Sans Light"/>
                <a:cs typeface="Open Sans Light"/>
              </a:rPr>
              <a:t>  </a:t>
            </a:r>
            <a:r>
              <a:rPr lang="pl-PL" sz="2400" i="1" spc="-10" dirty="0" err="1">
                <a:solidFill>
                  <a:srgbClr val="231F20"/>
                </a:solidFill>
                <a:latin typeface="Open Sans Light"/>
                <a:cs typeface="Open Sans Light"/>
              </a:rPr>
              <a:t>Stress</a:t>
            </a:r>
            <a:r>
              <a:rPr lang="pl-PL" sz="2400" i="1" spc="-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400" i="1" spc="-15" dirty="0" err="1">
                <a:solidFill>
                  <a:srgbClr val="231F20"/>
                </a:solidFill>
                <a:latin typeface="Open Sans Light"/>
                <a:cs typeface="Open Sans Light"/>
              </a:rPr>
              <a:t>Reduction</a:t>
            </a:r>
            <a:r>
              <a:rPr lang="pl-PL" sz="2400" spc="-15" dirty="0">
                <a:solidFill>
                  <a:srgbClr val="231F20"/>
                </a:solidFill>
                <a:latin typeface="Open Sans Light"/>
                <a:cs typeface="Open Sans Light"/>
              </a:rPr>
              <a:t>) </a:t>
            </a:r>
            <a:r>
              <a:rPr lang="pl-PL" sz="2400" dirty="0">
                <a:solidFill>
                  <a:srgbClr val="231F20"/>
                </a:solidFill>
                <a:latin typeface="Open Sans Light"/>
                <a:cs typeface="Open Sans Light"/>
              </a:rPr>
              <a:t>– </a:t>
            </a:r>
            <a:r>
              <a:rPr lang="pl-PL" sz="2400" b="1" spc="-15" dirty="0">
                <a:solidFill>
                  <a:srgbClr val="231F20"/>
                </a:solidFill>
                <a:latin typeface="Open Sans Light"/>
                <a:cs typeface="Open Sans Light"/>
              </a:rPr>
              <a:t>trening </a:t>
            </a:r>
            <a:r>
              <a:rPr lang="pl-PL" sz="2400" b="1" spc="-20" dirty="0">
                <a:solidFill>
                  <a:srgbClr val="231F20"/>
                </a:solidFill>
                <a:latin typeface="Open Sans Light"/>
                <a:cs typeface="Open Sans Light"/>
              </a:rPr>
              <a:t>redukcji </a:t>
            </a:r>
            <a:r>
              <a:rPr lang="pl-PL" sz="2400" b="1" spc="-5" dirty="0">
                <a:solidFill>
                  <a:srgbClr val="231F20"/>
                </a:solidFill>
                <a:latin typeface="Open Sans Light"/>
                <a:cs typeface="Open Sans Light"/>
              </a:rPr>
              <a:t>stresu  </a:t>
            </a:r>
            <a:r>
              <a:rPr lang="pl-PL" sz="2400" b="1" spc="15" dirty="0">
                <a:solidFill>
                  <a:srgbClr val="231F20"/>
                </a:solidFill>
                <a:latin typeface="Open Sans Light"/>
                <a:cs typeface="Open Sans Light"/>
              </a:rPr>
              <a:t>oparty </a:t>
            </a:r>
            <a:r>
              <a:rPr lang="pl-PL" sz="2400" b="1" spc="-10" dirty="0">
                <a:solidFill>
                  <a:srgbClr val="231F20"/>
                </a:solidFill>
                <a:latin typeface="Open Sans Light"/>
                <a:cs typeface="Open Sans Light"/>
              </a:rPr>
              <a:t>na</a:t>
            </a:r>
            <a:r>
              <a:rPr lang="pl-PL" sz="2400" b="1" spc="-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400" b="1" spc="-10" dirty="0">
                <a:solidFill>
                  <a:srgbClr val="231F20"/>
                </a:solidFill>
                <a:latin typeface="Open Sans Light"/>
                <a:cs typeface="Open Sans Light"/>
              </a:rPr>
              <a:t>uważności</a:t>
            </a:r>
            <a:r>
              <a:rPr lang="pl-PL" sz="2400" spc="-10" dirty="0">
                <a:solidFill>
                  <a:srgbClr val="231F20"/>
                </a:solidFill>
                <a:latin typeface="Open Sans Light"/>
                <a:cs typeface="Open Sans Light"/>
              </a:rPr>
              <a:t>.</a:t>
            </a:r>
            <a:endParaRPr lang="pl-PL" sz="2400" dirty="0">
              <a:latin typeface="Open Sans Light"/>
              <a:cs typeface="Open Sans Light"/>
            </a:endParaRPr>
          </a:p>
          <a:p>
            <a:pPr marL="12700" marR="5080">
              <a:lnSpc>
                <a:spcPct val="104200"/>
              </a:lnSpc>
              <a:spcBef>
                <a:spcPts val="1130"/>
              </a:spcBef>
            </a:pPr>
            <a:r>
              <a:rPr lang="pl-PL" sz="2400" i="1" spc="-15" dirty="0">
                <a:solidFill>
                  <a:srgbClr val="231F20"/>
                </a:solidFill>
                <a:latin typeface="Open Sans Light"/>
                <a:cs typeface="Open Sans Light"/>
              </a:rPr>
              <a:t>Uważność </a:t>
            </a:r>
            <a:r>
              <a:rPr lang="pl-PL" sz="2400" i="1" spc="-20" dirty="0">
                <a:solidFill>
                  <a:srgbClr val="231F20"/>
                </a:solidFill>
                <a:latin typeface="Open Sans Light"/>
                <a:cs typeface="Open Sans Light"/>
              </a:rPr>
              <a:t>oznacza bycie skoncentrowanym  </a:t>
            </a:r>
            <a:r>
              <a:rPr lang="pl-PL" sz="2400" i="1" spc="-5" dirty="0">
                <a:solidFill>
                  <a:srgbClr val="231F20"/>
                </a:solidFill>
                <a:latin typeface="Open Sans Light"/>
                <a:cs typeface="Open Sans Light"/>
              </a:rPr>
              <a:t>w </a:t>
            </a:r>
            <a:r>
              <a:rPr lang="pl-PL" sz="2400" i="1" spc="-15" dirty="0">
                <a:solidFill>
                  <a:srgbClr val="231F20"/>
                </a:solidFill>
                <a:latin typeface="Open Sans Light"/>
                <a:cs typeface="Open Sans Light"/>
              </a:rPr>
              <a:t>określony </a:t>
            </a:r>
            <a:r>
              <a:rPr lang="pl-PL" sz="2400" i="1" spc="-25" dirty="0">
                <a:solidFill>
                  <a:srgbClr val="231F20"/>
                </a:solidFill>
                <a:latin typeface="Open Sans Light"/>
                <a:cs typeface="Open Sans Light"/>
              </a:rPr>
              <a:t>sposób: </a:t>
            </a:r>
            <a:r>
              <a:rPr lang="pl-PL" sz="2400" i="1" spc="-15" dirty="0">
                <a:solidFill>
                  <a:srgbClr val="231F20"/>
                </a:solidFill>
                <a:latin typeface="Open Sans Light"/>
                <a:cs typeface="Open Sans Light"/>
              </a:rPr>
              <a:t>świadomie, </a:t>
            </a:r>
            <a:r>
              <a:rPr lang="pl-PL" sz="2400" i="1" spc="-5" dirty="0">
                <a:solidFill>
                  <a:srgbClr val="231F20"/>
                </a:solidFill>
                <a:latin typeface="Open Sans Light"/>
                <a:cs typeface="Open Sans Light"/>
              </a:rPr>
              <a:t>tu </a:t>
            </a:r>
            <a:r>
              <a:rPr lang="pl-PL" sz="2400" i="1" dirty="0">
                <a:solidFill>
                  <a:srgbClr val="231F20"/>
                </a:solidFill>
                <a:latin typeface="Open Sans Light"/>
                <a:cs typeface="Open Sans Light"/>
              </a:rPr>
              <a:t>i </a:t>
            </a:r>
            <a:r>
              <a:rPr lang="pl-PL" sz="2400" i="1" spc="-20" dirty="0">
                <a:solidFill>
                  <a:srgbClr val="231F20"/>
                </a:solidFill>
                <a:latin typeface="Open Sans Light"/>
                <a:cs typeface="Open Sans Light"/>
              </a:rPr>
              <a:t>teraz,  </a:t>
            </a:r>
            <a:r>
              <a:rPr lang="pl-PL" sz="2400" i="1" dirty="0">
                <a:solidFill>
                  <a:srgbClr val="231F20"/>
                </a:solidFill>
                <a:latin typeface="Open Sans Light"/>
                <a:cs typeface="Open Sans Light"/>
              </a:rPr>
              <a:t>bez </a:t>
            </a:r>
            <a:r>
              <a:rPr lang="pl-PL" sz="2400" i="1" spc="-10" dirty="0">
                <a:solidFill>
                  <a:srgbClr val="231F20"/>
                </a:solidFill>
                <a:latin typeface="Open Sans Light"/>
                <a:cs typeface="Open Sans Light"/>
              </a:rPr>
              <a:t>wartościowania </a:t>
            </a:r>
            <a:r>
              <a:rPr lang="pl-PL" sz="2400" i="1" dirty="0">
                <a:solidFill>
                  <a:srgbClr val="231F20"/>
                </a:solidFill>
                <a:latin typeface="Open Sans Light"/>
                <a:cs typeface="Open Sans Light"/>
              </a:rPr>
              <a:t>i</a:t>
            </a:r>
            <a:r>
              <a:rPr lang="pl-PL" sz="2400" i="1" spc="-7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400" i="1" spc="-20" dirty="0">
                <a:solidFill>
                  <a:srgbClr val="231F20"/>
                </a:solidFill>
                <a:latin typeface="Open Sans Light"/>
                <a:cs typeface="Open Sans Light"/>
              </a:rPr>
              <a:t>oceniania.</a:t>
            </a:r>
            <a:endParaRPr lang="pl-PL" sz="2000" spc="-5" dirty="0">
              <a:solidFill>
                <a:srgbClr val="231F20"/>
              </a:solidFill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buNone/>
            </a:pPr>
            <a:endParaRPr lang="pl-PL" sz="2000" spc="-5" dirty="0">
              <a:solidFill>
                <a:srgbClr val="231F20"/>
              </a:solidFill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buNone/>
            </a:pPr>
            <a:r>
              <a:rPr lang="pl-PL" sz="1800" spc="-5" dirty="0">
                <a:solidFill>
                  <a:srgbClr val="231F20"/>
                </a:solidFill>
                <a:latin typeface="Open Sans Light"/>
                <a:cs typeface="Open Sans Light"/>
              </a:rPr>
              <a:t>                                                                                                 Jon</a:t>
            </a:r>
            <a:r>
              <a:rPr lang="pl-PL" sz="1800" spc="-9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1800" spc="-20" dirty="0" err="1">
                <a:solidFill>
                  <a:srgbClr val="231F20"/>
                </a:solidFill>
                <a:latin typeface="Open Sans Light"/>
                <a:cs typeface="Open Sans Light"/>
              </a:rPr>
              <a:t>Kabat-Zinn</a:t>
            </a:r>
            <a:endParaRPr lang="pl-PL" sz="1800" dirty="0">
              <a:latin typeface="Open Sans Light"/>
              <a:cs typeface="Open Sans Light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Redukcja stresu</a:t>
            </a:r>
            <a:r>
              <a:rPr lang="pl-PL" sz="36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372110" indent="-359410">
              <a:lnSpc>
                <a:spcPct val="100000"/>
              </a:lnSpc>
              <a:buSzPct val="125000"/>
              <a:tabLst>
                <a:tab pos="372110" algn="l"/>
                <a:tab pos="372745" algn="l"/>
              </a:tabLst>
            </a:pPr>
            <a:r>
              <a:rPr lang="pl-PL" sz="2800" spc="-10" dirty="0">
                <a:latin typeface="Open Sans"/>
                <a:cs typeface="Open Sans"/>
              </a:rPr>
              <a:t>Świadomość </a:t>
            </a:r>
            <a:r>
              <a:rPr lang="pl-PL" sz="2800" spc="-5" dirty="0">
                <a:latin typeface="Open Sans"/>
                <a:cs typeface="Open Sans"/>
              </a:rPr>
              <a:t>ciała </a:t>
            </a:r>
            <a:r>
              <a:rPr lang="pl-PL" sz="2800" spc="-15" dirty="0">
                <a:latin typeface="Open Sans Light"/>
                <a:cs typeface="Open Sans Light"/>
              </a:rPr>
              <a:t>(skanowanie</a:t>
            </a:r>
            <a:r>
              <a:rPr lang="pl-PL" sz="2800" spc="-25" dirty="0">
                <a:latin typeface="Open Sans Light"/>
                <a:cs typeface="Open Sans Light"/>
              </a:rPr>
              <a:t> </a:t>
            </a:r>
            <a:r>
              <a:rPr lang="pl-PL" sz="2800" spc="-15" dirty="0">
                <a:latin typeface="Open Sans Light"/>
                <a:cs typeface="Open Sans Light"/>
              </a:rPr>
              <a:t>ciała)</a:t>
            </a:r>
          </a:p>
          <a:p>
            <a:pPr marL="372110" indent="-359410">
              <a:lnSpc>
                <a:spcPct val="100000"/>
              </a:lnSpc>
              <a:buSzPct val="125000"/>
              <a:tabLst>
                <a:tab pos="372110" algn="l"/>
                <a:tab pos="372745" algn="l"/>
              </a:tabLst>
            </a:pPr>
            <a:r>
              <a:rPr lang="pl-PL" sz="2800" spc="-10" dirty="0">
                <a:solidFill>
                  <a:srgbClr val="231F20"/>
                </a:solidFill>
                <a:latin typeface="Open Sans"/>
                <a:cs typeface="Open Sans"/>
              </a:rPr>
              <a:t>Świadome oddychanie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(doświadczanie</a:t>
            </a:r>
            <a:r>
              <a:rPr lang="pl-PL" sz="2800" spc="-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800" spc="-15" dirty="0">
                <a:solidFill>
                  <a:srgbClr val="231F20"/>
                </a:solidFill>
                <a:latin typeface="Open Sans Light"/>
                <a:cs typeface="Open Sans Light"/>
              </a:rPr>
              <a:t>oddechu)</a:t>
            </a:r>
          </a:p>
          <a:p>
            <a:pPr marL="372110" indent="-359410">
              <a:lnSpc>
                <a:spcPct val="100000"/>
              </a:lnSpc>
              <a:buSzPct val="125000"/>
              <a:tabLst>
                <a:tab pos="372110" algn="l"/>
                <a:tab pos="372745" algn="l"/>
              </a:tabLst>
            </a:pPr>
            <a:r>
              <a:rPr lang="pl-PL" sz="2800" spc="-5" dirty="0" err="1">
                <a:solidFill>
                  <a:srgbClr val="231F20"/>
                </a:solidFill>
                <a:latin typeface="Open Sans"/>
                <a:cs typeface="Open Sans"/>
              </a:rPr>
              <a:t>Mindful</a:t>
            </a:r>
            <a:r>
              <a:rPr lang="pl-PL" sz="28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pl-PL" sz="2800" spc="-15" dirty="0">
                <a:solidFill>
                  <a:srgbClr val="231F20"/>
                </a:solidFill>
                <a:latin typeface="Open Sans"/>
                <a:cs typeface="Open Sans"/>
              </a:rPr>
              <a:t>joga </a:t>
            </a:r>
            <a:r>
              <a:rPr lang="pl-PL" sz="2800" spc="-20" dirty="0">
                <a:solidFill>
                  <a:srgbClr val="231F20"/>
                </a:solidFill>
                <a:latin typeface="Open Sans Light"/>
                <a:cs typeface="Open Sans Light"/>
              </a:rPr>
              <a:t>(uważna </a:t>
            </a:r>
            <a:r>
              <a:rPr lang="pl-PL" sz="2800" spc="-5" dirty="0">
                <a:solidFill>
                  <a:srgbClr val="231F20"/>
                </a:solidFill>
                <a:latin typeface="Open Sans Light"/>
                <a:cs typeface="Open Sans Light"/>
              </a:rPr>
              <a:t>praca </a:t>
            </a:r>
            <a:r>
              <a:rPr lang="pl-PL" sz="2800" dirty="0">
                <a:solidFill>
                  <a:srgbClr val="231F20"/>
                </a:solidFill>
                <a:latin typeface="Open Sans Light"/>
                <a:cs typeface="Open Sans Light"/>
              </a:rPr>
              <a:t>z</a:t>
            </a:r>
            <a:r>
              <a:rPr lang="pl-PL" sz="2800" spc="-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ciałem)</a:t>
            </a:r>
            <a:endParaRPr lang="pl-PL" sz="2800" dirty="0">
              <a:latin typeface="Open Sans Light"/>
              <a:cs typeface="Open Sans Light"/>
            </a:endParaRPr>
          </a:p>
          <a:p>
            <a:pPr marL="372110" indent="-359410">
              <a:lnSpc>
                <a:spcPct val="100000"/>
              </a:lnSpc>
              <a:buSzPct val="125000"/>
              <a:tabLst>
                <a:tab pos="372110" algn="l"/>
                <a:tab pos="372745" algn="l"/>
              </a:tabLst>
            </a:pPr>
            <a:r>
              <a:rPr lang="pl-PL" sz="2800" spc="5" dirty="0">
                <a:solidFill>
                  <a:srgbClr val="231F20"/>
                </a:solidFill>
                <a:latin typeface="Open Sans"/>
                <a:cs typeface="Open Sans"/>
              </a:rPr>
              <a:t>Medytacja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(bycie </a:t>
            </a:r>
            <a:r>
              <a:rPr lang="pl-PL" sz="2800" spc="-5" dirty="0">
                <a:solidFill>
                  <a:srgbClr val="231F20"/>
                </a:solidFill>
                <a:latin typeface="Open Sans Light"/>
                <a:cs typeface="Open Sans Light"/>
              </a:rPr>
              <a:t>świadomym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obecnej</a:t>
            </a:r>
            <a:r>
              <a:rPr lang="pl-PL" sz="2800" spc="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chwili)</a:t>
            </a:r>
            <a:endParaRPr lang="pl-PL" sz="2800" dirty="0">
              <a:latin typeface="Open Sans Light"/>
              <a:cs typeface="Open Sans Light"/>
            </a:endParaRPr>
          </a:p>
          <a:p>
            <a:pPr marL="372110" indent="-359410">
              <a:lnSpc>
                <a:spcPct val="100000"/>
              </a:lnSpc>
              <a:buSzPct val="125000"/>
              <a:tabLst>
                <a:tab pos="372110" algn="l"/>
                <a:tab pos="372745" algn="l"/>
              </a:tabLst>
            </a:pPr>
            <a:r>
              <a:rPr lang="pl-PL" sz="2800" spc="5" dirty="0">
                <a:solidFill>
                  <a:srgbClr val="231F20"/>
                </a:solidFill>
                <a:latin typeface="Open Sans"/>
                <a:cs typeface="Open Sans"/>
              </a:rPr>
              <a:t>Medytacja </a:t>
            </a:r>
            <a:r>
              <a:rPr lang="pl-PL" sz="2800" dirty="0">
                <a:solidFill>
                  <a:srgbClr val="231F20"/>
                </a:solidFill>
                <a:latin typeface="Open Sans"/>
                <a:cs typeface="Open Sans"/>
              </a:rPr>
              <a:t>w </a:t>
            </a:r>
            <a:r>
              <a:rPr lang="pl-PL" sz="2800" spc="-5" dirty="0">
                <a:solidFill>
                  <a:srgbClr val="231F20"/>
                </a:solidFill>
                <a:latin typeface="Open Sans"/>
                <a:cs typeface="Open Sans"/>
              </a:rPr>
              <a:t>ruchu </a:t>
            </a:r>
            <a:r>
              <a:rPr lang="pl-PL" sz="2800" spc="-10" dirty="0">
                <a:solidFill>
                  <a:srgbClr val="231F20"/>
                </a:solidFill>
                <a:latin typeface="Open Sans Light"/>
                <a:cs typeface="Open Sans Light"/>
              </a:rPr>
              <a:t>(świadome</a:t>
            </a:r>
            <a:r>
              <a:rPr lang="pl-PL" sz="2800" spc="-7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pl-PL" sz="2800" spc="-20" dirty="0">
                <a:solidFill>
                  <a:srgbClr val="231F20"/>
                </a:solidFill>
                <a:latin typeface="Open Sans Light"/>
                <a:cs typeface="Open Sans Light"/>
              </a:rPr>
              <a:t>chodzenie)</a:t>
            </a:r>
            <a:endParaRPr lang="pl-PL" sz="28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Redukcja stresu</a:t>
            </a:r>
            <a:r>
              <a:rPr lang="pl-PL" sz="36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2110" indent="-359410" algn="ctr">
              <a:lnSpc>
                <a:spcPct val="100000"/>
              </a:lnSpc>
              <a:buSzPct val="125000"/>
              <a:buNone/>
              <a:tabLst>
                <a:tab pos="372110" algn="l"/>
                <a:tab pos="372745" algn="l"/>
              </a:tabLst>
            </a:pPr>
            <a:r>
              <a:rPr lang="pl-PL" sz="2800" b="1" dirty="0">
                <a:solidFill>
                  <a:srgbClr val="00B0F0"/>
                </a:solidFill>
                <a:latin typeface="Open Sans Light"/>
                <a:cs typeface="Open Sans Light"/>
              </a:rPr>
              <a:t>Ćwiczenia </a:t>
            </a:r>
          </a:p>
          <a:p>
            <a:pPr marL="372110" indent="-359410">
              <a:lnSpc>
                <a:spcPct val="100000"/>
              </a:lnSpc>
              <a:buSzPct val="125000"/>
              <a:buNone/>
              <a:tabLst>
                <a:tab pos="372110" algn="l"/>
                <a:tab pos="372745" algn="l"/>
              </a:tabLst>
            </a:pPr>
            <a:endParaRPr lang="pl-PL" sz="2400" dirty="0">
              <a:latin typeface="Open Sans Light"/>
              <a:cs typeface="Open Sans Light"/>
            </a:endParaRPr>
          </a:p>
          <a:p>
            <a:pPr marL="372110" indent="-359410">
              <a:lnSpc>
                <a:spcPct val="100000"/>
              </a:lnSpc>
              <a:buSzPct val="125000"/>
              <a:buNone/>
              <a:tabLst>
                <a:tab pos="372110" algn="l"/>
                <a:tab pos="372745" algn="l"/>
              </a:tabLst>
            </a:pPr>
            <a:r>
              <a:rPr lang="pl-PL" sz="2400" dirty="0">
                <a:latin typeface="Open Sans Light"/>
                <a:cs typeface="Open Sans Light"/>
              </a:rPr>
              <a:t>           Test  Rodzynki                           Ocean oddechu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2834212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2928958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Emocje pod kontrolą</a:t>
            </a:r>
          </a:p>
        </p:txBody>
      </p:sp>
      <p:pic>
        <p:nvPicPr>
          <p:cNvPr id="9" name="Symbol zastępczy zawartości 3" descr="smiley-2979107__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286545" cy="3537563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Emocje pod kontrolą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Silne uczucie, wzruszenie, podniecenie, wzburzenie wywołane zmianami somatycznymi, działaniami czy wydarzeniami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Emocje sygnalizują że zdarzenie jest ważne dla jednostki i jej interesów i wpływa na jej życie 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Emocje pozytywne i negatywne a może  kontekst warunkujący ich interpretację 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78634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sz="4500" b="1" dirty="0">
                <a:solidFill>
                  <a:srgbClr val="00B0F0"/>
                </a:solidFill>
              </a:rPr>
              <a:t>Wybrane teorie wyjaśniające powstawanie agresji</a:t>
            </a:r>
            <a:endParaRPr lang="pl-PL" sz="5800" dirty="0"/>
          </a:p>
          <a:p>
            <a:r>
              <a:rPr lang="pl-PL" sz="3800" b="1" dirty="0"/>
              <a:t>Teoria społecznego uczenia się </a:t>
            </a:r>
          </a:p>
          <a:p>
            <a:pPr>
              <a:buNone/>
            </a:pPr>
            <a:r>
              <a:rPr lang="pl-PL" sz="3800" dirty="0"/>
              <a:t>Albert Bandura twórca tej koncepcji zakładał, że zachowania agresywne człowieka wypływają przede wszystkim z czynników środowiskowych (społecznych) a zarówno frustracja, jak i ból stanowią tylko część czynników wyzwalających reakcję agresywną. Bandura twierdził, że zachowania agresywne stanowią wynik uczenia się (np. naśladowanie, obserwacja). Dlatego też, wpływ na aktywność człowieka będą wywierały wzorce z jakimi miał styczność na różnych etapach swojego rozwoju. Mogą to być zarówno wzorce agresywne, jak i dążące do złagodzenie negatywnych emocji. Ponadto, autor niniejszej teorii szczególną uwagę przywiązuje do wzmocnień, jakich w procesie uczenia doświadcza jednostka.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Emocje a Nastój ?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714776"/>
          </a:xfrm>
        </p:spPr>
        <p:txBody>
          <a:bodyPr/>
          <a:lstStyle/>
          <a:p>
            <a:r>
              <a:rPr lang="pl-PL" sz="2800" dirty="0"/>
              <a:t>Nastrój to stan emocjonalny rozciągnięty w czasie najczęściej o niskim natężeniu.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Nastrój często nie ma jednoznacznej określonej przyczyny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Nastrój bywa tłem dla emocji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Mechanizmy działania emocji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643338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Emocja wymaga bodźca, jego długotrwałość i siła wpływa na intensywność przeżywania emocji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>
                <a:solidFill>
                  <a:srgbClr val="00B050"/>
                </a:solidFill>
              </a:rPr>
              <a:t>Trwanie emocji wymaga naszego działania </a:t>
            </a:r>
          </a:p>
          <a:p>
            <a:endParaRPr lang="pl-PL" sz="2800" dirty="0"/>
          </a:p>
          <a:p>
            <a:r>
              <a:rPr lang="pl-PL" sz="2800" dirty="0">
                <a:solidFill>
                  <a:srgbClr val="FF0000"/>
                </a:solidFill>
              </a:rPr>
              <a:t>Przeżywanie emocji bazuje na interpretacji 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Aspekty pracy z emocjami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Rozpoznawanie emocji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2. Dostęp do emocji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3. Nazywanie emocji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4. Regulowanie stanów emocjonalnych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Techniki radzenia sobie z emocjami</a:t>
            </a:r>
          </a:p>
        </p:txBody>
      </p:sp>
      <p:pic>
        <p:nvPicPr>
          <p:cNvPr id="9" name="Symbol zastępczy zawartości 3" descr="happy-faces-5049095_128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28802"/>
            <a:ext cx="5162497" cy="4061433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Techniki radzenia sobie z emocjami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r>
              <a:rPr lang="pl-PL" sz="2800" b="1" dirty="0"/>
              <a:t>Racjonalna Terapia Zachowań (RTZ)</a:t>
            </a:r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>
                <a:solidFill>
                  <a:srgbClr val="00B0F0"/>
                </a:solidFill>
              </a:rPr>
              <a:t>Podstawą RTZ jest model „ABCD Emocji“ czyli :</a:t>
            </a:r>
          </a:p>
          <a:p>
            <a:pPr>
              <a:buNone/>
            </a:pPr>
            <a:endParaRPr lang="pl-PL" sz="2800" dirty="0">
              <a:solidFill>
                <a:srgbClr val="00B0F0"/>
              </a:solidFill>
            </a:endParaRPr>
          </a:p>
          <a:p>
            <a:r>
              <a:rPr lang="pl-PL" sz="2800" dirty="0">
                <a:solidFill>
                  <a:srgbClr val="00B0F0"/>
                </a:solidFill>
              </a:rPr>
              <a:t>A – Zdarzenie aktywujące (Twoje spostrzeżenia)</a:t>
            </a:r>
          </a:p>
          <a:p>
            <a:r>
              <a:rPr lang="pl-PL" sz="2800" dirty="0">
                <a:solidFill>
                  <a:srgbClr val="00B0F0"/>
                </a:solidFill>
              </a:rPr>
              <a:t>B – Przekonania (Twoje myśli i przekonania)</a:t>
            </a:r>
          </a:p>
          <a:p>
            <a:r>
              <a:rPr lang="pl-PL" sz="2800" dirty="0">
                <a:solidFill>
                  <a:srgbClr val="00B0F0"/>
                </a:solidFill>
              </a:rPr>
              <a:t>C – Emocje ( Twoje uczucia)</a:t>
            </a:r>
          </a:p>
          <a:p>
            <a:r>
              <a:rPr lang="pl-PL" sz="2800" dirty="0">
                <a:solidFill>
                  <a:srgbClr val="00B0F0"/>
                </a:solidFill>
              </a:rPr>
              <a:t>D – Zachowanie fizyczne (Twoje działanie)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Techniki radzenia sobie z emocjami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429024"/>
          </a:xfrm>
        </p:spPr>
        <p:txBody>
          <a:bodyPr>
            <a:normAutofit/>
          </a:bodyPr>
          <a:lstStyle/>
          <a:p>
            <a:r>
              <a:rPr lang="pl-PL" sz="2400" dirty="0"/>
              <a:t>Racjonalna Terapia Zachowań</a:t>
            </a:r>
          </a:p>
          <a:p>
            <a:pPr>
              <a:buNone/>
            </a:pPr>
            <a:endParaRPr lang="pl-PL" sz="2400" dirty="0"/>
          </a:p>
          <a:p>
            <a:r>
              <a:rPr lang="pl-PL" sz="2400" dirty="0"/>
              <a:t>Test Kamery </a:t>
            </a:r>
          </a:p>
          <a:p>
            <a:pPr>
              <a:buNone/>
            </a:pPr>
            <a:endParaRPr lang="pl-PL" sz="2400" dirty="0"/>
          </a:p>
          <a:p>
            <a:r>
              <a:rPr lang="pl-PL" sz="2400" dirty="0"/>
              <a:t>Powstrzymaj się od działania/ zostaw myśli w głowie</a:t>
            </a:r>
          </a:p>
          <a:p>
            <a:pPr>
              <a:buNone/>
            </a:pPr>
            <a:endParaRPr lang="pl-PL" sz="3000" dirty="0"/>
          </a:p>
          <a:p>
            <a:r>
              <a:rPr lang="pl-PL" sz="2400" dirty="0"/>
              <a:t>Ciało i Oddech </a:t>
            </a:r>
          </a:p>
          <a:p>
            <a:pPr>
              <a:buNone/>
            </a:pPr>
            <a:endParaRPr lang="pl-PL" sz="3000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189" y="2071677"/>
            <a:ext cx="7786687" cy="3838585"/>
          </a:xfrm>
        </p:spPr>
        <p:txBody>
          <a:bodyPr>
            <a:normAutofit fontScale="77500" lnSpcReduction="20000"/>
          </a:bodyPr>
          <a:lstStyle/>
          <a:p>
            <a:r>
              <a:rPr lang="pl-PL" sz="3300" dirty="0"/>
              <a:t>1. Komunikat, który mnie denerwuje ?</a:t>
            </a:r>
          </a:p>
          <a:p>
            <a:pPr>
              <a:buNone/>
            </a:pPr>
            <a:endParaRPr lang="pl-PL" sz="3300" dirty="0"/>
          </a:p>
          <a:p>
            <a:r>
              <a:rPr lang="pl-PL" sz="3300" dirty="0"/>
              <a:t>2. Co czuje ta osoba gdy to mówi ?</a:t>
            </a:r>
          </a:p>
          <a:p>
            <a:endParaRPr lang="pl-PL" sz="3300" dirty="0"/>
          </a:p>
          <a:p>
            <a:r>
              <a:rPr lang="pl-PL" sz="3300" dirty="0"/>
              <a:t>3. Co Ty czujesz kiedy to słyszysz ?</a:t>
            </a:r>
          </a:p>
          <a:p>
            <a:endParaRPr lang="pl-PL" sz="3300" dirty="0"/>
          </a:p>
          <a:p>
            <a:r>
              <a:rPr lang="pl-PL" sz="3300" dirty="0"/>
              <a:t>4. Jaka Twoja potrzeba jest wtedy zignorowana ?</a:t>
            </a:r>
          </a:p>
          <a:p>
            <a:pPr>
              <a:buNone/>
            </a:pPr>
            <a:endParaRPr lang="pl-PL" sz="3300" dirty="0"/>
          </a:p>
          <a:p>
            <a:r>
              <a:rPr lang="pl-PL" sz="3300" dirty="0"/>
              <a:t>5. Działania/ prośba ?</a:t>
            </a:r>
          </a:p>
          <a:p>
            <a:pPr>
              <a:buNone/>
            </a:pP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Kompetencje emocjonalne a potrzeby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Cele Emocjonalne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214842"/>
          </a:xfrm>
        </p:spPr>
        <p:txBody>
          <a:bodyPr>
            <a:normAutofit/>
          </a:bodyPr>
          <a:lstStyle/>
          <a:p>
            <a:r>
              <a:rPr lang="pl-PL" sz="2400" dirty="0"/>
              <a:t>Jakie emocje chce, aby były obecne w moim życiu ?</a:t>
            </a:r>
          </a:p>
          <a:p>
            <a:pPr>
              <a:buNone/>
            </a:pPr>
            <a:r>
              <a:rPr lang="pl-PL" sz="2400" dirty="0"/>
              <a:t>…..……………………………………………………….</a:t>
            </a:r>
          </a:p>
          <a:p>
            <a:pPr>
              <a:buNone/>
            </a:pPr>
            <a:endParaRPr lang="pl-PL" sz="2400" dirty="0"/>
          </a:p>
          <a:p>
            <a:r>
              <a:rPr lang="pl-PL" sz="2400" dirty="0"/>
              <a:t>Jakie myśli/przekonania/wartości pomogą mi to osiągnąć ?</a:t>
            </a:r>
          </a:p>
          <a:p>
            <a:pPr>
              <a:buNone/>
            </a:pPr>
            <a:r>
              <a:rPr lang="pl-PL" sz="2400" dirty="0"/>
              <a:t>..…………………………………………………………</a:t>
            </a:r>
          </a:p>
          <a:p>
            <a:r>
              <a:rPr lang="pl-PL" sz="2400" dirty="0"/>
              <a:t>Jakie działania mogę podjąć, aby częściej w swoim życiu odczuwać te emocje ?</a:t>
            </a:r>
          </a:p>
          <a:p>
            <a:pPr>
              <a:buNone/>
            </a:pPr>
            <a:r>
              <a:rPr lang="pl-PL" sz="2400" dirty="0"/>
              <a:t>…………………………………………………………..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Równowaga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Relacje  vs.  Zadania </a:t>
            </a:r>
          </a:p>
        </p:txBody>
      </p:sp>
      <p:pic>
        <p:nvPicPr>
          <p:cNvPr id="5" name="Picture 2" descr="C:\Users\a\Desktop\brain-3269655__34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2786058"/>
            <a:ext cx="522518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Priorytety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i="1" dirty="0">
                <a:solidFill>
                  <a:srgbClr val="00B0F0"/>
                </a:solidFill>
              </a:rPr>
              <a:t>Koło życia</a:t>
            </a:r>
          </a:p>
          <a:p>
            <a:pPr algn="ctr">
              <a:buNone/>
            </a:pPr>
            <a:endParaRPr lang="pl-PL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/>
        </p:nvGraphicFramePr>
        <p:xfrm>
          <a:off x="500034" y="2000240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/>
              <a:t>AGRESJA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000" b="1" dirty="0">
                <a:solidFill>
                  <a:srgbClr val="00B0F0"/>
                </a:solidFill>
              </a:rPr>
              <a:t>Dlaczego Agresja zajmuje takie miejsce w naszym życiu ?</a:t>
            </a:r>
          </a:p>
          <a:p>
            <a:pPr algn="ctr">
              <a:buNone/>
            </a:pPr>
            <a:endParaRPr lang="pl-PL" sz="3000" b="1" dirty="0">
              <a:solidFill>
                <a:srgbClr val="00B0F0"/>
              </a:solidFill>
            </a:endParaRPr>
          </a:p>
          <a:p>
            <a:r>
              <a:rPr lang="pl-PL" sz="3000" dirty="0"/>
              <a:t>Fascynacja przemocą i tzw. zasada hedonicznej asymetrii</a:t>
            </a:r>
          </a:p>
          <a:p>
            <a:r>
              <a:rPr lang="pl-PL" sz="3000" dirty="0"/>
              <a:t>Agresja jako pierwotny czynnik pozwalający redukować konkurencję był pierwotnie nagradzany</a:t>
            </a:r>
          </a:p>
          <a:p>
            <a:r>
              <a:rPr lang="pl-PL" sz="3000" dirty="0"/>
              <a:t>Agresja ewolucyjnie związana z atawistycznymi obszarami mózgu pniem i rdzeniem przedłużonym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Priorytety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800" b="1" i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pl-PL" sz="2800" dirty="0">
                <a:solidFill>
                  <a:srgbClr val="FF0000"/>
                </a:solidFill>
              </a:rPr>
              <a:t>1. Wybierz co z koła życia jest dla Ciebie priorytetem ?</a:t>
            </a:r>
          </a:p>
          <a:p>
            <a:pPr>
              <a:buNone/>
            </a:pPr>
            <a:endParaRPr lang="pl-PL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dirty="0">
                <a:solidFill>
                  <a:srgbClr val="00B050"/>
                </a:solidFill>
              </a:rPr>
              <a:t>2. Jeżeli są to priorytety to czy uzyskują też nadrzędność nad pozostałymi aktywnościami ?</a:t>
            </a:r>
          </a:p>
          <a:p>
            <a:pPr>
              <a:buNone/>
            </a:pPr>
            <a:endParaRPr lang="pl-PL" sz="28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sz="2800" dirty="0">
                <a:solidFill>
                  <a:srgbClr val="00B0F0"/>
                </a:solidFill>
              </a:rPr>
              <a:t>3. Zapisz po dziesięć przykładów działań, które ostatnio robiłeś w związku z realizacją swoich priorytetów.</a:t>
            </a:r>
          </a:p>
          <a:p>
            <a:pPr algn="ctr">
              <a:buNone/>
            </a:pPr>
            <a:endParaRPr lang="pl-PL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1) Wypisz wszystko, co jest dla Ciebie ważne w takich kategoriach, jak np.: rozwój zawodowy, rodzina, rozwój fizyczny, życie duchowe, przyjaciele, finanse, rozrywka.</a:t>
            </a:r>
          </a:p>
          <a:p>
            <a:pPr>
              <a:buNone/>
            </a:pPr>
            <a:r>
              <a:rPr lang="pl-PL" sz="2000" dirty="0"/>
              <a:t> 2) Odłóż listę na dwa dni. Po tym czasie wróć do niej i postaraj się ją skrócić i skonsolidować. Wykreśl najmniej istotne z wypisanych priorytetów oraz połącz te, które da się skumulować przez podobne działania. </a:t>
            </a:r>
          </a:p>
          <a:p>
            <a:pPr>
              <a:buNone/>
            </a:pPr>
            <a:r>
              <a:rPr lang="pl-PL" sz="2000" dirty="0"/>
              <a:t>3) Przepisz listę w taki sposób, aby każda pozycja zawierała w sobie czasownik, np. zamiast „relacje małżeńskie” – „pielęgnować i pogłębiać relacje małżeńskie”, zamiast „przyjaciele” – „spotykać się regularnie z przyjaciółmi”. </a:t>
            </a:r>
          </a:p>
          <a:p>
            <a:pPr>
              <a:buNone/>
            </a:pPr>
            <a:r>
              <a:rPr lang="pl-PL" sz="2000" dirty="0"/>
              <a:t>4) Spójrz ponownie na listę. Jeśli tak naprawdę nie masz ochoty dbać o niektóre rzeczy, nie oszukuj się, że jest inaczej i wykreśl te rzeczy. Nie staraj się zmuszać do realizowania celów, których nie czujesz.</a:t>
            </a:r>
          </a:p>
          <a:p>
            <a:pPr>
              <a:buNone/>
            </a:pPr>
            <a:r>
              <a:rPr lang="pl-PL" sz="2000" dirty="0"/>
              <a:t>5) Wydrukuj swoją listę lub ją przepisz. Noś przy sobie i czytaj, gdy najdzie Cię ochota, albo poczujesz się zagubiony w życiu.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7478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Nie umiesz ocenić co jest w życiu ważne ?</a:t>
            </a:r>
            <a:br>
              <a:rPr lang="pl-PL" sz="3600" b="1" dirty="0"/>
            </a:br>
            <a:r>
              <a:rPr lang="pl-PL" sz="2800" b="1" dirty="0">
                <a:solidFill>
                  <a:srgbClr val="00B0F0"/>
                </a:solidFill>
              </a:rPr>
              <a:t>Stwórz swoją listę priorytetów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00B0F0"/>
                </a:solidFill>
              </a:rPr>
              <a:t>Metoda św. Bernarda i „czas okazji”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Nie umiesz ocenić co jest w życiu ważne ?</a:t>
            </a:r>
            <a:endParaRPr lang="pl-PL" sz="36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00166" y="2571744"/>
          <a:ext cx="5786478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14992</TotalTime>
  <Words>3846</Words>
  <Application>Microsoft Office PowerPoint</Application>
  <PresentationFormat>Pokaz na ekranie (4:3)</PresentationFormat>
  <Paragraphs>607</Paragraphs>
  <Slides>92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Calibri Regular</vt:lpstr>
      <vt:lpstr>Canela Bold</vt:lpstr>
      <vt:lpstr>Open Sans</vt:lpstr>
      <vt:lpstr>Open Sans Light</vt:lpstr>
      <vt:lpstr>Open Sans Semibold</vt:lpstr>
      <vt:lpstr>Times New Roman</vt:lpstr>
      <vt:lpstr>Motyw pakietu Office</vt:lpstr>
      <vt:lpstr>    „APERTUS UCZELNIA DOSTĘPNA DLA WSZYSTKICH” Projekt współfinansowany przez Unię Europejską w ramach Europejskiego Funduszu Społecznego, PO WER Priorytet III Szkolnictwo wyższe dla gospodarki i rozwoju, Działanie 3.5 Kompleksowe programy  szkół wyższych   </vt:lpstr>
      <vt:lpstr>AGRESJA</vt:lpstr>
      <vt:lpstr>AGRESJA</vt:lpstr>
      <vt:lpstr>AGRESJA</vt:lpstr>
      <vt:lpstr>AGRESJA</vt:lpstr>
      <vt:lpstr>AGRESJA</vt:lpstr>
      <vt:lpstr>AGRESJA</vt:lpstr>
      <vt:lpstr>AGRESJA</vt:lpstr>
      <vt:lpstr>AGRESJA</vt:lpstr>
      <vt:lpstr>Jak rodzi się agresja ?</vt:lpstr>
      <vt:lpstr>Mowa Nienawiści</vt:lpstr>
      <vt:lpstr>Mowa Nienawiści </vt:lpstr>
      <vt:lpstr>Mowa Nienawiści </vt:lpstr>
      <vt:lpstr>Procesy poznawcze a agresja</vt:lpstr>
      <vt:lpstr>Procesy poznawcze a agresja</vt:lpstr>
      <vt:lpstr>Procesy poznawcze a agresja</vt:lpstr>
      <vt:lpstr>Środowisko vs. natura</vt:lpstr>
      <vt:lpstr>Środowisko vs. natura</vt:lpstr>
      <vt:lpstr>Środowisko vs. natura</vt:lpstr>
      <vt:lpstr>Środowisko vs. natura</vt:lpstr>
      <vt:lpstr>Środowisko vs. natura</vt:lpstr>
      <vt:lpstr>Komunikacja w sytuacjach trudnych</vt:lpstr>
      <vt:lpstr>Komunikacja  dwukierunkowa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Komunikacja w sytuacjach trudnych</vt:lpstr>
      <vt:lpstr>Asertywność </vt:lpstr>
      <vt:lpstr>Asertywność czyli co ?</vt:lpstr>
      <vt:lpstr>Asertywność czy warto ?</vt:lpstr>
      <vt:lpstr>Asertywność czy warto ?</vt:lpstr>
      <vt:lpstr>Asertywność czy warto ?</vt:lpstr>
      <vt:lpstr>Filary asertywności</vt:lpstr>
      <vt:lpstr>Samoświadomość</vt:lpstr>
      <vt:lpstr>Postawa życiowa</vt:lpstr>
      <vt:lpstr>Terytorium</vt:lpstr>
      <vt:lpstr>Poczucie własnej wartości</vt:lpstr>
      <vt:lpstr>Asertywność czy warto ? </vt:lpstr>
      <vt:lpstr>Praca z krytyką </vt:lpstr>
      <vt:lpstr>Praca z krytyką </vt:lpstr>
      <vt:lpstr>Wywieranie wpływu czy manipulacja…</vt:lpstr>
      <vt:lpstr>Wywieranie wpływu czy manipulacja…</vt:lpstr>
      <vt:lpstr>Wywieranie wpływu czy manipulacja…</vt:lpstr>
      <vt:lpstr>Wywieranie wpływu czy manipulacja…</vt:lpstr>
      <vt:lpstr>Wywieranie wpływu czy manipulacja…</vt:lpstr>
      <vt:lpstr> KONFLIKT </vt:lpstr>
      <vt:lpstr>Konflikt nie taki straszny…</vt:lpstr>
      <vt:lpstr>Konflikt nie taki straszny…</vt:lpstr>
      <vt:lpstr>Konflikt nie taki straszny…</vt:lpstr>
      <vt:lpstr>Reagowanie w trudnych sytuacjach </vt:lpstr>
      <vt:lpstr>Reagowanie w trudnych sytuacjach </vt:lpstr>
      <vt:lpstr>Jak radzić sobie z trudnymi sytuacjami ?  F U O Z</vt:lpstr>
      <vt:lpstr>Jak radzić sobie z trudnymi sytuacjami ?</vt:lpstr>
      <vt:lpstr>Jak radzić sobie z trudnymi sytuacjami ?</vt:lpstr>
      <vt:lpstr>Jak radzić sobie z trudnymi sytuacjami ?</vt:lpstr>
      <vt:lpstr>Jak radzić sobie z trudnymi sytuacjami ?</vt:lpstr>
      <vt:lpstr>Stres</vt:lpstr>
      <vt:lpstr>Stres</vt:lpstr>
      <vt:lpstr>Terapia ACT  (acceptance and commitment therapy) http://uczesieact.pl/czym-jest-act/</vt:lpstr>
      <vt:lpstr>Terapia ACT</vt:lpstr>
      <vt:lpstr>Terapia ACT</vt:lpstr>
      <vt:lpstr>Terapia ACT</vt:lpstr>
      <vt:lpstr>Terapia ACT</vt:lpstr>
      <vt:lpstr>Terapia ACT</vt:lpstr>
      <vt:lpstr>Terapia ACT</vt:lpstr>
      <vt:lpstr>Terapia ACT</vt:lpstr>
      <vt:lpstr>Krąg wpływu i Krąg zainteresowań</vt:lpstr>
      <vt:lpstr>Redukcja stresu </vt:lpstr>
      <vt:lpstr>Redukcja stresu </vt:lpstr>
      <vt:lpstr>Redukcja stresu </vt:lpstr>
      <vt:lpstr>Emocje pod kontrolą</vt:lpstr>
      <vt:lpstr>Emocje pod kontrolą</vt:lpstr>
      <vt:lpstr>Emocje a Nastój ?</vt:lpstr>
      <vt:lpstr>Mechanizmy działania emocji</vt:lpstr>
      <vt:lpstr>Aspekty pracy z emocjami</vt:lpstr>
      <vt:lpstr>Techniki radzenia sobie z emocjami</vt:lpstr>
      <vt:lpstr>Techniki radzenia sobie z emocjami</vt:lpstr>
      <vt:lpstr>Techniki radzenia sobie z emocjami</vt:lpstr>
      <vt:lpstr>Kompetencje emocjonalne a potrzeby</vt:lpstr>
      <vt:lpstr>Cele Emocjonalne</vt:lpstr>
      <vt:lpstr>Równowaga </vt:lpstr>
      <vt:lpstr>Priorytety</vt:lpstr>
      <vt:lpstr>Priorytety</vt:lpstr>
      <vt:lpstr>Nie umiesz ocenić co jest w życiu ważne ? Stwórz swoją listę priorytetów</vt:lpstr>
      <vt:lpstr>Nie umiesz ocenić co jest w życiu ważne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KOMUNIKACJA   SPOŁECZNA</dc:title>
  <dc:creator>a</dc:creator>
  <cp:lastModifiedBy>Klaudia Kostecka</cp:lastModifiedBy>
  <cp:revision>360</cp:revision>
  <cp:lastPrinted>2023-03-27T08:57:42Z</cp:lastPrinted>
  <dcterms:created xsi:type="dcterms:W3CDTF">2016-01-09T21:03:06Z</dcterms:created>
  <dcterms:modified xsi:type="dcterms:W3CDTF">2023-03-27T08:59:24Z</dcterms:modified>
</cp:coreProperties>
</file>